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</p:sldMasterIdLst>
  <p:notesMasterIdLst>
    <p:notesMasterId r:id="rId21"/>
  </p:notesMasterIdLst>
  <p:sldIdLst>
    <p:sldId id="256" r:id="rId6"/>
    <p:sldId id="556" r:id="rId7"/>
    <p:sldId id="629" r:id="rId8"/>
    <p:sldId id="555" r:id="rId9"/>
    <p:sldId id="640" r:id="rId10"/>
    <p:sldId id="639" r:id="rId11"/>
    <p:sldId id="630" r:id="rId12"/>
    <p:sldId id="634" r:id="rId13"/>
    <p:sldId id="635" r:id="rId14"/>
    <p:sldId id="631" r:id="rId15"/>
    <p:sldId id="632" r:id="rId16"/>
    <p:sldId id="561" r:id="rId17"/>
    <p:sldId id="636" r:id="rId18"/>
    <p:sldId id="637" r:id="rId19"/>
    <p:sldId id="63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59D886A-321C-4BF7-A1C3-C9619CA0DC2C}">
          <p14:sldIdLst>
            <p14:sldId id="256"/>
            <p14:sldId id="556"/>
            <p14:sldId id="629"/>
            <p14:sldId id="555"/>
            <p14:sldId id="640"/>
            <p14:sldId id="639"/>
            <p14:sldId id="630"/>
            <p14:sldId id="634"/>
            <p14:sldId id="635"/>
            <p14:sldId id="631"/>
            <p14:sldId id="632"/>
            <p14:sldId id="561"/>
            <p14:sldId id="636"/>
            <p14:sldId id="637"/>
            <p14:sldId id="6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h Sterling" initials="JS" lastIdx="1" clrIdx="0">
    <p:extLst>
      <p:ext uri="{19B8F6BF-5375-455C-9EA6-DF929625EA0E}">
        <p15:presenceInfo xmlns:p15="http://schemas.microsoft.com/office/powerpoint/2012/main" userId="S-1-5-21-2127521184-1604012920-1887927527-7433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96C"/>
    <a:srgbClr val="081C23"/>
    <a:srgbClr val="F15A29"/>
    <a:srgbClr val="92D050"/>
    <a:srgbClr val="AC75D5"/>
    <a:srgbClr val="7F498F"/>
    <a:srgbClr val="D5B8EA"/>
    <a:srgbClr val="0075C9"/>
    <a:srgbClr val="000000"/>
    <a:srgbClr val="1D4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6" autoAdjust="0"/>
    <p:restoredTop sz="77612" autoAdjust="0"/>
  </p:normalViewPr>
  <p:slideViewPr>
    <p:cSldViewPr snapToGrid="0">
      <p:cViewPr varScale="1">
        <p:scale>
          <a:sx n="89" d="100"/>
          <a:sy n="89" d="100"/>
        </p:scale>
        <p:origin x="1104" y="120"/>
      </p:cViewPr>
      <p:guideLst/>
    </p:cSldViewPr>
  </p:slideViewPr>
  <p:outlineViewPr>
    <p:cViewPr>
      <p:scale>
        <a:sx n="33" d="100"/>
        <a:sy n="33" d="100"/>
      </p:scale>
      <p:origin x="0" y="-4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B326D8-4C38-4835-91AB-B79CDC0B07B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52CFDC-D2D5-4B9F-BA75-89F771E0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0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File / New Web Application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Host In The Cloud dialog</a:t>
            </a:r>
          </a:p>
          <a:p>
            <a:pPr marL="228600" indent="-228600">
              <a:buAutoNum type="arabicPeriod"/>
            </a:pPr>
            <a:r>
              <a:rPr lang="en-US" dirty="0" smtClean="0"/>
              <a:t>Select Empty web site (for quick create)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smtClean="0"/>
              <a:t>Right-click</a:t>
            </a:r>
            <a:r>
              <a:rPr lang="en-US" baseline="0" dirty="0" smtClean="0"/>
              <a:t> project, select Publish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Azure Website creation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Cancel publish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Azure Websites in Server Explorer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Right-click one Website and show settings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9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File / New Web Application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Host In The Cloud dialog</a:t>
            </a:r>
          </a:p>
          <a:p>
            <a:pPr marL="228600" indent="-228600">
              <a:buAutoNum type="arabicPeriod"/>
            </a:pPr>
            <a:r>
              <a:rPr lang="en-US" dirty="0" smtClean="0"/>
              <a:t>Select Empty web site (for quick create)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smtClean="0"/>
              <a:t>Right-click</a:t>
            </a:r>
            <a:r>
              <a:rPr lang="en-US" baseline="0" dirty="0" smtClean="0"/>
              <a:t> project, select Publish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Azure Website creation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Cancel publish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Azure Websites in Server Explorer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Right-click one Website and show settings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3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9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4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4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"/>
            <a:ext cx="12192000" cy="685216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48000"/>
                </a:srgbClr>
              </a:gs>
              <a:gs pos="0">
                <a:srgbClr val="000000">
                  <a:lumMod val="10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3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278834" y="291069"/>
            <a:ext cx="6265379" cy="6266268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67" y="566571"/>
            <a:ext cx="1279273" cy="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0799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917">
          <p15:clr>
            <a:srgbClr val="FBAE40"/>
          </p15:clr>
        </p15:guide>
        <p15:guide id="3" pos="173">
          <p15:clr>
            <a:srgbClr val="FBAE40"/>
          </p15:clr>
        </p15:guide>
        <p15:guide id="4" pos="749">
          <p15:clr>
            <a:srgbClr val="FBAE40"/>
          </p15:clr>
        </p15:guide>
        <p15:guide id="5" pos="1325">
          <p15:clr>
            <a:srgbClr val="FBAE40"/>
          </p15:clr>
        </p15:guide>
        <p15:guide id="6" pos="1901">
          <p15:clr>
            <a:srgbClr val="FBAE40"/>
          </p15:clr>
        </p15:guide>
        <p15:guide id="7" pos="2477">
          <p15:clr>
            <a:srgbClr val="FBAE40"/>
          </p15:clr>
        </p15:guide>
        <p15:guide id="8" pos="3053">
          <p15:clr>
            <a:srgbClr val="FBAE40"/>
          </p15:clr>
        </p15:guide>
        <p15:guide id="9" pos="3629">
          <p15:clr>
            <a:srgbClr val="FBAE40"/>
          </p15:clr>
        </p15:guide>
        <p15:guide id="10" pos="4205">
          <p15:clr>
            <a:srgbClr val="FBAE40"/>
          </p15:clr>
        </p15:guide>
        <p15:guide id="11" pos="4781">
          <p15:clr>
            <a:srgbClr val="FBAE40"/>
          </p15:clr>
        </p15:guide>
        <p15:guide id="12" pos="5357">
          <p15:clr>
            <a:srgbClr val="FBAE40"/>
          </p15:clr>
        </p15:guide>
        <p15:guide id="13" pos="5933">
          <p15:clr>
            <a:srgbClr val="FBAE40"/>
          </p15:clr>
        </p15:guide>
        <p15:guide id="14" pos="6509">
          <p15:clr>
            <a:srgbClr val="FBAE40"/>
          </p15:clr>
        </p15:guide>
        <p15:guide id="15" pos="7085">
          <p15:clr>
            <a:srgbClr val="FBAE40"/>
          </p15:clr>
        </p15:guide>
        <p15:guide id="16" pos="7661">
          <p15:clr>
            <a:srgbClr val="FBAE40"/>
          </p15:clr>
        </p15:guide>
        <p15:guide id="17" orient="horz" pos="187">
          <p15:clr>
            <a:srgbClr val="FBAE40"/>
          </p15:clr>
        </p15:guide>
        <p15:guide id="18" orient="horz" pos="763">
          <p15:clr>
            <a:srgbClr val="FBAE40"/>
          </p15:clr>
        </p15:guide>
        <p15:guide id="19" orient="horz" pos="1339">
          <p15:clr>
            <a:srgbClr val="FBAE40"/>
          </p15:clr>
        </p15:guide>
        <p15:guide id="20" orient="horz" pos="1915">
          <p15:clr>
            <a:srgbClr val="FBAE40"/>
          </p15:clr>
        </p15:guide>
        <p15:guide id="21" orient="horz" pos="2491">
          <p15:clr>
            <a:srgbClr val="FBAE40"/>
          </p15:clr>
        </p15:guide>
        <p15:guide id="22" orient="horz" pos="3067">
          <p15:clr>
            <a:srgbClr val="FBAE40"/>
          </p15:clr>
        </p15:guide>
        <p15:guide id="23" orient="horz" pos="3643">
          <p15:clr>
            <a:srgbClr val="FBAE40"/>
          </p15:clr>
        </p15:guide>
        <p15:guide id="24" orient="horz" pos="421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05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292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8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640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"/>
            <a:ext cx="12192000" cy="685216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48000"/>
                </a:srgbClr>
              </a:gs>
              <a:gs pos="0">
                <a:srgbClr val="000000">
                  <a:lumMod val="10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4"/>
            <a:endParaRPr lang="en-US" sz="1836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_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6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6175" y="2235200"/>
            <a:ext cx="11034445" cy="2387600"/>
          </a:xfrm>
        </p:spPr>
        <p:txBody>
          <a:bodyPr anchor="b">
            <a:normAutofit/>
          </a:bodyPr>
          <a:lstStyle>
            <a:lvl1pPr algn="l">
              <a:defRPr sz="13800"/>
            </a:lvl1pPr>
          </a:lstStyle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8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0000"/>
              </a:gs>
              <a:gs pos="0">
                <a:srgbClr val="000000">
                  <a:lumMod val="10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534345"/>
            <a:ext cx="11034445" cy="100788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2853732"/>
            <a:ext cx="11034445" cy="2404068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9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6175" y="2243915"/>
            <a:ext cx="11034445" cy="2387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8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8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0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48000"/>
                </a:srgbClr>
              </a:gs>
              <a:gs pos="0">
                <a:srgbClr val="000000">
                  <a:lumMod val="10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 b="4063"/>
          <a:stretch/>
        </p:blipFill>
        <p:spPr>
          <a:xfrm>
            <a:off x="10947" y="973"/>
            <a:ext cx="12170106" cy="6857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342355"/>
            <a:ext cx="11079822" cy="9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482812"/>
            <a:ext cx="11079822" cy="441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0" r:id="rId3"/>
    <p:sldLayoutId id="2147483686" r:id="rId4"/>
    <p:sldLayoutId id="2147483685" r:id="rId5"/>
    <p:sldLayoutId id="2147483662" r:id="rId6"/>
    <p:sldLayoutId id="2147483668" r:id="rId7"/>
    <p:sldLayoutId id="2147483666" r:id="rId8"/>
    <p:sldLayoutId id="2147483667" r:id="rId9"/>
    <p:sldLayoutId id="214748368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1" y="289515"/>
            <a:ext cx="11655840" cy="899665"/>
          </a:xfrm>
          <a:prstGeom prst="rect">
            <a:avLst/>
          </a:prstGeom>
        </p:spPr>
        <p:txBody>
          <a:bodyPr vert="horz" wrap="square" lIns="146261" tIns="91413" rIns="146261" bIns="91413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4" y="1189179"/>
            <a:ext cx="11653521" cy="2075373"/>
          </a:xfrm>
          <a:prstGeom prst="rect">
            <a:avLst/>
          </a:prstGeom>
        </p:spPr>
        <p:txBody>
          <a:bodyPr vert="horz" wrap="square" lIns="146261" tIns="91413" rIns="146261" bIns="91413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9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3927" rtl="0" eaLnBrk="1" latinLnBrk="0" hangingPunct="1">
        <a:lnSpc>
          <a:spcPct val="90000"/>
        </a:lnSpc>
        <a:spcBef>
          <a:spcPct val="0"/>
        </a:spcBef>
        <a:buNone/>
        <a:defRPr lang="en-US" sz="5097" b="0" kern="1200" cap="none" spc="-100" baseline="0" dirty="0" smtClean="0">
          <a:ln w="3175">
            <a:noFill/>
          </a:ln>
          <a:solidFill>
            <a:schemeClr val="bg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35983" marR="0" indent="-335983" algn="l" defTabSz="9139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0" kern="1200" spc="0" baseline="0">
          <a:solidFill>
            <a:schemeClr val="bg1"/>
          </a:solidFill>
          <a:latin typeface="+mj-lt"/>
          <a:ea typeface="+mn-ea"/>
          <a:cs typeface="+mn-cs"/>
        </a:defRPr>
      </a:lvl1pPr>
      <a:lvl2pPr marL="572417" marR="0" indent="-236432" algn="l" defTabSz="9139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783961" marR="0" indent="-223988" algn="l" defTabSz="9139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solidFill>
            <a:schemeClr val="bg1"/>
          </a:solidFill>
          <a:latin typeface="+mn-lt"/>
          <a:ea typeface="+mn-ea"/>
          <a:cs typeface="+mn-cs"/>
        </a:defRPr>
      </a:lvl3pPr>
      <a:lvl4pPr marL="1007949" marR="0" indent="-223988" algn="l" defTabSz="9139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solidFill>
            <a:schemeClr val="bg1"/>
          </a:solidFill>
          <a:latin typeface="+mn-lt"/>
          <a:ea typeface="+mn-ea"/>
          <a:cs typeface="+mn-cs"/>
        </a:defRPr>
      </a:lvl4pPr>
      <a:lvl5pPr marL="1231936" marR="0" indent="-223988" algn="l" defTabSz="9139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solidFill>
            <a:schemeClr val="bg1"/>
          </a:solidFill>
          <a:latin typeface="+mn-lt"/>
          <a:ea typeface="+mn-ea"/>
          <a:cs typeface="+mn-cs"/>
        </a:defRPr>
      </a:lvl5pPr>
      <a:lvl6pPr marL="2513296" indent="-228482" algn="l" defTabSz="91392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1" indent="-228482" algn="l" defTabSz="91392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5" indent="-228482" algn="l" defTabSz="91392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8" indent="-228482" algn="l" defTabSz="91392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3927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3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7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9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1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6" algn="l" defTabSz="91392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/>
          <a:stretch/>
        </p:blipFill>
        <p:spPr>
          <a:xfrm>
            <a:off x="-18662" y="0"/>
            <a:ext cx="122106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058011"/>
            <a:ext cx="11034445" cy="2387600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Da </a:t>
            </a:r>
            <a:r>
              <a:rPr lang="it-IT" sz="7200" b="1" dirty="0" err="1" smtClean="0"/>
              <a:t>GitHub</a:t>
            </a:r>
            <a:r>
              <a:rPr lang="it-IT" sz="7200" b="1" dirty="0" smtClean="0"/>
              <a:t> a NuGet </a:t>
            </a:r>
            <a:br>
              <a:rPr lang="it-IT" sz="7200" b="1" dirty="0" smtClean="0"/>
            </a:br>
            <a:r>
              <a:rPr lang="it-IT" sz="7200" b="1" dirty="0" smtClean="0"/>
              <a:t>con la nuova </a:t>
            </a:r>
            <a:r>
              <a:rPr lang="it-IT" sz="7200" b="1" dirty="0" err="1" smtClean="0"/>
              <a:t>build</a:t>
            </a:r>
            <a:r>
              <a:rPr lang="it-IT" sz="7200" b="1" dirty="0" smtClean="0"/>
              <a:t> di </a:t>
            </a:r>
            <a:br>
              <a:rPr lang="it-IT" sz="7200" b="1" dirty="0" smtClean="0"/>
            </a:br>
            <a:r>
              <a:rPr lang="it-IT" sz="7200" b="1" dirty="0" smtClean="0"/>
              <a:t>Visual Studio Online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4740418"/>
            <a:ext cx="11034445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400" dirty="0" smtClean="0">
                <a:solidFill>
                  <a:srgbClr val="00B0F0"/>
                </a:solidFill>
                <a:latin typeface="+mj-lt"/>
              </a:rPr>
              <a:t>Davide Benvegnù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Managing Director &amp; CTO –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DBTek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Ltd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Microsoft MVP Visual Studio ALM</a:t>
            </a:r>
          </a:p>
          <a:p>
            <a:pPr algn="l"/>
            <a:r>
              <a:rPr lang="en-US" sz="3200" dirty="0" smtClean="0">
                <a:solidFill>
                  <a:srgbClr val="92D050"/>
                </a:solidFill>
              </a:rPr>
              <a:t>@</a:t>
            </a:r>
            <a:r>
              <a:rPr lang="en-US" sz="3200" dirty="0" err="1" smtClean="0">
                <a:solidFill>
                  <a:srgbClr val="92D050"/>
                </a:solidFill>
              </a:rPr>
              <a:t>davidebenvegnu</a:t>
            </a:r>
            <a:endParaRPr lang="en-US" sz="3200" dirty="0" smtClean="0">
              <a:solidFill>
                <a:srgbClr val="92D050"/>
              </a:solidFill>
            </a:endParaRPr>
          </a:p>
        </p:txBody>
      </p:sp>
      <p:pic>
        <p:nvPicPr>
          <p:cNvPr id="7" name="Picture 2" descr="C:\Users\davide.benvegnu\Downloads\Logo DotNetToscana\DOT NET TOSCANA AUTORING\DNT_LOGO_ORIZON_500PX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16" y="5700222"/>
            <a:ext cx="3046784" cy="11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10" y="5687407"/>
            <a:ext cx="2863206" cy="11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2"/>
                </a:solidFill>
              </a:rPr>
              <a:t>Quello</a:t>
            </a:r>
            <a:r>
              <a:rPr lang="en-US" sz="6600" dirty="0" smtClean="0">
                <a:solidFill>
                  <a:schemeClr val="bg2"/>
                </a:solidFill>
              </a:rPr>
              <a:t> </a:t>
            </a:r>
            <a:r>
              <a:rPr lang="en-US" sz="6600" dirty="0" err="1" smtClean="0">
                <a:solidFill>
                  <a:schemeClr val="bg2"/>
                </a:solidFill>
              </a:rPr>
              <a:t>che</a:t>
            </a:r>
            <a:r>
              <a:rPr lang="en-US" sz="6600" dirty="0" smtClean="0">
                <a:solidFill>
                  <a:schemeClr val="bg2"/>
                </a:solidFill>
              </a:rPr>
              <a:t> </a:t>
            </a:r>
            <a:r>
              <a:rPr lang="en-US" sz="6600" dirty="0" err="1" smtClean="0">
                <a:solidFill>
                  <a:schemeClr val="bg2"/>
                </a:solidFill>
              </a:rPr>
              <a:t>faremo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err="1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80345" y="1839433"/>
            <a:ext cx="880354" cy="874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673753" y="1826364"/>
            <a:ext cx="881220" cy="875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028" y="1839433"/>
            <a:ext cx="849322" cy="849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711" y="290539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white"/>
                </a:solidFill>
              </a:rPr>
              <a:t>GitHub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4344" y="2769535"/>
            <a:ext cx="1498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Visual Studio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Online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68028" y="290539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Nuget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" name="Curved Connector 2"/>
          <p:cNvCxnSpPr/>
          <p:nvPr/>
        </p:nvCxnSpPr>
        <p:spPr>
          <a:xfrm rot="10800000">
            <a:off x="2020186" y="2276734"/>
            <a:ext cx="3508744" cy="12700"/>
          </a:xfrm>
          <a:prstGeom prst="curvedConnector3">
            <a:avLst>
              <a:gd name="adj1" fmla="val 46667"/>
            </a:avLst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2"/>
            <a:endCxn id="10" idx="2"/>
          </p:cNvCxnSpPr>
          <p:nvPr/>
        </p:nvCxnSpPr>
        <p:spPr>
          <a:xfrm rot="16200000" flipH="1">
            <a:off x="3701390" y="993861"/>
            <a:ext cx="141136" cy="4702873"/>
          </a:xfrm>
          <a:prstGeom prst="curvedConnector3">
            <a:avLst>
              <a:gd name="adj1" fmla="val 261971"/>
            </a:avLst>
          </a:prstGeom>
          <a:ln w="508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27" idx="2"/>
            <a:endCxn id="13" idx="2"/>
          </p:cNvCxnSpPr>
          <p:nvPr/>
        </p:nvCxnSpPr>
        <p:spPr>
          <a:xfrm rot="5400000" flipH="1" flipV="1">
            <a:off x="7450935" y="1942651"/>
            <a:ext cx="2007566" cy="4671723"/>
          </a:xfrm>
          <a:prstGeom prst="curvedConnector3">
            <a:avLst>
              <a:gd name="adj1" fmla="val -11387"/>
            </a:avLst>
          </a:prstGeom>
          <a:ln w="508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66351" y="402982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Build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7664" y="4912964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Packaging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3" name="Curved Connector 32"/>
          <p:cNvCxnSpPr>
            <a:stCxn id="26" idx="2"/>
            <a:endCxn id="27" idx="0"/>
          </p:cNvCxnSpPr>
          <p:nvPr/>
        </p:nvCxnSpPr>
        <p:spPr>
          <a:xfrm rot="16200000" flipH="1">
            <a:off x="5859707" y="4653813"/>
            <a:ext cx="513807" cy="4494"/>
          </a:xfrm>
          <a:prstGeom prst="curvedConnector3">
            <a:avLst/>
          </a:prstGeom>
          <a:ln w="508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0" idx="2"/>
            <a:endCxn id="26" idx="0"/>
          </p:cNvCxnSpPr>
          <p:nvPr/>
        </p:nvCxnSpPr>
        <p:spPr>
          <a:xfrm rot="5400000">
            <a:off x="5811900" y="3718329"/>
            <a:ext cx="613959" cy="9032"/>
          </a:xfrm>
          <a:prstGeom prst="curvedConnector3">
            <a:avLst/>
          </a:prstGeom>
          <a:ln w="508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222" y="4084052"/>
            <a:ext cx="306461" cy="2608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215" y="4967191"/>
            <a:ext cx="306461" cy="2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2"/>
                </a:solidFill>
              </a:rPr>
              <a:t>Prerequisiti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Aggiungere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un “Service Endpoint” per GitHub</a:t>
            </a:r>
          </a:p>
          <a:p>
            <a:r>
              <a:rPr lang="it-IT" sz="40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	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- </a:t>
            </a:r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Tipo specifico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“</a:t>
            </a:r>
            <a:r>
              <a:rPr lang="it-IT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GitHub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“</a:t>
            </a:r>
            <a:endParaRPr lang="en-US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Aggiungere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un “Service Endpoint” per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Nuget</a:t>
            </a: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	- </a:t>
            </a:r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Tipo Generico</a:t>
            </a:r>
            <a:endParaRPr lang="en-US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	- È necessario aver generato il </a:t>
            </a:r>
            <a:r>
              <a:rPr lang="it-IT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token</a:t>
            </a:r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di </a:t>
            </a:r>
            <a:r>
              <a:rPr lang="it-IT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Nuget</a:t>
            </a:r>
            <a:endParaRPr lang="it-IT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84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GitHub </a:t>
            </a:r>
            <a:r>
              <a:rPr lang="en-US" sz="4400" dirty="0" smtClean="0">
                <a:latin typeface="+mj-lt"/>
                <a:sym typeface="Wingdings" panose="05000000000000000000" pitchFamily="2" charset="2"/>
              </a:rPr>
              <a:t> VSO  </a:t>
            </a:r>
            <a:r>
              <a:rPr lang="en-US" sz="4400" dirty="0" err="1" smtClean="0">
                <a:latin typeface="+mj-lt"/>
                <a:sym typeface="Wingdings" panose="05000000000000000000" pitchFamily="2" charset="2"/>
              </a:rPr>
              <a:t>Nuget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6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2"/>
                </a:solidFill>
              </a:rPr>
              <a:t>Riferimenti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Documentazione </a:t>
            </a:r>
            <a:r>
              <a:rPr lang="it-IT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Build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“</a:t>
            </a:r>
            <a:r>
              <a:rPr lang="it-IT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vNext</a:t>
            </a:r>
            <a:r>
              <a:rPr lang="en-US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“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https://www.visualstudio.com/get-started/build/build-your-app-vs</a:t>
            </a:r>
            <a:endParaRPr lang="en-US" sz="28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en-US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Documentazione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Nuget</a:t>
            </a: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http://docs.nuget.org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/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it-IT" sz="32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Blog tecnico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28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http://blog.dbtek.it</a:t>
            </a:r>
            <a:endParaRPr lang="en-US" sz="28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65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2"/>
                </a:solidFill>
              </a:rPr>
              <a:t>Prossimi</a:t>
            </a:r>
            <a:r>
              <a:rPr lang="en-US" sz="6600" dirty="0" smtClean="0">
                <a:solidFill>
                  <a:schemeClr val="bg2"/>
                </a:solidFill>
              </a:rPr>
              <a:t> </a:t>
            </a:r>
            <a:r>
              <a:rPr lang="en-US" sz="6600" dirty="0" err="1" smtClean="0">
                <a:solidFill>
                  <a:schemeClr val="bg2"/>
                </a:solidFill>
              </a:rPr>
              <a:t>eventi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19/10 – Webcast: </a:t>
            </a:r>
            <a:r>
              <a:rPr lang="it-IT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Documentare le Web API con </a:t>
            </a:r>
            <a:r>
              <a:rPr lang="it-IT" dirty="0" err="1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Swagger</a:t>
            </a:r>
            <a:endParaRPr lang="en-US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en-US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26/10 – Windows 10 Jump start: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28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Pisa – LED, Sala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Seminari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Est, </a:t>
            </a:r>
            <a:r>
              <a:rPr lang="it-IT" sz="28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Dip</a:t>
            </a:r>
            <a:r>
              <a:rPr lang="it-IT" sz="28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. Informatica, Università di Pisa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http://www.dotnettoscana.org/eventi/windows-10-jump-start-pisa-2015/</a:t>
            </a:r>
          </a:p>
          <a:p>
            <a:endParaRPr lang="it-IT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Altri eventi fisici in dicembre ( </a:t>
            </a:r>
            <a:r>
              <a:rPr lang="it-IT" i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stay </a:t>
            </a:r>
            <a:r>
              <a:rPr lang="it-IT" i="1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tuned</a:t>
            </a:r>
            <a:r>
              <a:rPr lang="it-IT" i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</a:t>
            </a:r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)</a:t>
            </a:r>
            <a:endParaRPr lang="en-US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63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Grazie!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04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Da GitHub a </a:t>
            </a:r>
            <a:r>
              <a:rPr lang="en-US" dirty="0" err="1" smtClean="0">
                <a:latin typeface="+mj-lt"/>
                <a:sym typeface="Wingdings" panose="05000000000000000000" pitchFamily="2" charset="2"/>
              </a:rPr>
              <a:t>Nuget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con la </a:t>
            </a:r>
            <a:r>
              <a:rPr lang="en-US" dirty="0" err="1" smtClean="0">
                <a:latin typeface="+mj-lt"/>
                <a:sym typeface="Wingdings" panose="05000000000000000000" pitchFamily="2" charset="2"/>
              </a:rPr>
              <a:t>nuova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Build di VSO</a:t>
            </a:r>
          </a:p>
          <a:p>
            <a:endParaRPr lang="it-IT" dirty="0">
              <a:latin typeface="+mj-lt"/>
              <a:sym typeface="Wingdings" panose="05000000000000000000" pitchFamily="2" charset="2"/>
            </a:endParaRPr>
          </a:p>
          <a:p>
            <a:pPr algn="r"/>
            <a:r>
              <a:rPr lang="it-IT" dirty="0" smtClean="0">
                <a:latin typeface="+mj-lt"/>
                <a:sym typeface="Wingdings" panose="05000000000000000000" pitchFamily="2" charset="2"/>
              </a:rPr>
              <a:t>Davide Benvegnù</a:t>
            </a:r>
            <a:endParaRPr lang="en-US" dirty="0">
              <a:latin typeface="+mj-lt"/>
            </a:endParaRPr>
          </a:p>
        </p:txBody>
      </p:sp>
      <p:pic>
        <p:nvPicPr>
          <p:cNvPr id="4" name="Picture 2" descr="C:\Users\davide.benvegnu\Downloads\Logo DotNetToscana\DOT NET TOSCANA AUTORING\DNT_LOGO_ORIZON_500PX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19" y="226569"/>
            <a:ext cx="5251671" cy="19956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90" y="5252484"/>
            <a:ext cx="2384078" cy="9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DAVIDE BENVEGNU’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Managing Director &amp; CTO –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DBTek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Ltd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it-IT" sz="14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Microsoft MVP in Visual Studio ALM</a:t>
            </a:r>
            <a:endParaRPr lang="en-US" sz="32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Membro di DotNetToscana e GetLatestVersion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Developer, Speaker, Trainer…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3200" dirty="0" err="1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GitHub</a:t>
            </a:r>
            <a:r>
              <a:rPr lang="it-IT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(</a:t>
            </a:r>
            <a:r>
              <a:rPr lang="it-IT" sz="3200" i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n3wt0n</a:t>
            </a:r>
            <a:r>
              <a:rPr lang="it-IT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) – NuGet (</a:t>
            </a:r>
            <a:r>
              <a:rPr lang="it-IT" sz="3200" i="1" dirty="0" err="1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DBTek</a:t>
            </a:r>
            <a:r>
              <a:rPr lang="it-IT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) – </a:t>
            </a:r>
            <a:r>
              <a:rPr lang="it-IT" sz="3200" dirty="0" err="1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SlideShare</a:t>
            </a:r>
            <a:r>
              <a:rPr lang="it-IT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(</a:t>
            </a:r>
            <a:r>
              <a:rPr lang="it-IT" sz="3200" i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n3wt0n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)</a:t>
            </a:r>
          </a:p>
          <a:p>
            <a:endParaRPr lang="en-US" sz="14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@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davidebenvegnu</a:t>
            </a:r>
            <a:r>
              <a:rPr lang="en-US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– www.davidebenvegnu.com </a:t>
            </a:r>
            <a:r>
              <a:rPr lang="en-US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–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blog.dbtek.it</a:t>
            </a:r>
            <a:endParaRPr lang="en-US" sz="32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en-US" sz="3200" dirty="0" err="1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2436" y="2380830"/>
            <a:ext cx="1888618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/>
                </a:solidFill>
              </a:rPr>
              <a:t>Chi </a:t>
            </a:r>
            <a:r>
              <a:rPr lang="en-US" sz="6600" dirty="0" err="1" smtClean="0">
                <a:solidFill>
                  <a:schemeClr val="bg2"/>
                </a:solidFill>
              </a:rPr>
              <a:t>sono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7209706" y="277700"/>
            <a:ext cx="2106000" cy="2106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96" y="1290920"/>
            <a:ext cx="2665858" cy="1089910"/>
          </a:xfrm>
          <a:prstGeom prst="rect">
            <a:avLst/>
          </a:prstGeom>
        </p:spPr>
      </p:pic>
      <p:pic>
        <p:nvPicPr>
          <p:cNvPr id="8" name="Picture 2" descr="C:\Users\davide.benvegnu\Downloads\Logo DotNetToscana\DOT NET TOSCANA AUTORING\DNT_LOGO_ORIZON_500PX1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96" y="274830"/>
            <a:ext cx="2666368" cy="10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96" y="2380830"/>
            <a:ext cx="777240" cy="777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92436" y="2569692"/>
            <a:ext cx="1888618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it-IT" sz="2000" spc="-50" dirty="0" err="1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GetLatestVersion</a:t>
            </a:r>
            <a:endParaRPr lang="it-IT" sz="2000" spc="-50" dirty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/>
                </a:solidFill>
              </a:rPr>
              <a:t>Agenda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i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Annuncio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Introduzione</a:t>
            </a: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	- 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2 parole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su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GitHub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	- 2 parole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su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NuGet</a:t>
            </a:r>
          </a:p>
          <a:p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	- 2 parole sulla 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nuova </a:t>
            </a:r>
            <a:r>
              <a:rPr lang="it-IT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Build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di VSO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Buildiamo</a:t>
            </a:r>
            <a:endParaRPr lang="en-US" sz="4000" dirty="0" err="1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90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77" y="2875002"/>
            <a:ext cx="12057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prstClr val="white"/>
                </a:solidFill>
                <a:latin typeface="+mj-lt"/>
              </a:rPr>
              <a:t>Annuncio</a:t>
            </a:r>
            <a:endParaRPr lang="en-US" sz="6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9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2"/>
                </a:solidFill>
              </a:rPr>
              <a:t>Nuovo</a:t>
            </a:r>
            <a:r>
              <a:rPr lang="en-US" sz="6600" dirty="0" smtClean="0">
                <a:solidFill>
                  <a:schemeClr val="bg2"/>
                </a:solidFill>
              </a:rPr>
              <a:t> </a:t>
            </a:r>
            <a:r>
              <a:rPr lang="en-US" sz="6600" dirty="0" err="1" smtClean="0">
                <a:solidFill>
                  <a:schemeClr val="bg2"/>
                </a:solidFill>
              </a:rPr>
              <a:t>sito</a:t>
            </a:r>
            <a:r>
              <a:rPr lang="en-US" sz="6600" dirty="0" smtClean="0">
                <a:solidFill>
                  <a:schemeClr val="bg2"/>
                </a:solidFill>
              </a:rPr>
              <a:t> DNT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endParaRPr lang="it-IT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it-IT" sz="40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it-IT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it-IT" sz="40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it-IT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it-IT" sz="40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endParaRPr lang="it-IT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www.dotnettoscana.org</a:t>
            </a: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441" y="1116421"/>
            <a:ext cx="6887229" cy="4757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441" y="1132369"/>
            <a:ext cx="6887229" cy="4757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47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77" y="2875002"/>
            <a:ext cx="12057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prstClr val="white"/>
                </a:solidFill>
                <a:latin typeface="+mj-lt"/>
              </a:rPr>
              <a:t>Introduzione</a:t>
            </a:r>
            <a:endParaRPr lang="en-US" sz="6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26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/>
                </a:solidFill>
              </a:rPr>
              <a:t>GitHub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Standard de facto per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progetti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Open Source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Source control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su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Git</a:t>
            </a:r>
            <a:endParaRPr lang="en-US" sz="4000" b="1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it-IT" sz="40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Integrazione con Visual Studio 2015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Compatibile con qualsiasi CLI Git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Non 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ha un build server 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integrato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755739" y="355404"/>
            <a:ext cx="576373" cy="5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2"/>
                </a:solidFill>
              </a:rPr>
              <a:t>Nuget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Standard de facto per 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l’hosting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di 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librerie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.Net</a:t>
            </a: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Nuget 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3: 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breaking changes 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 supporto vNext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Creazione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pacchetti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:</a:t>
            </a:r>
          </a:p>
          <a:p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	- </a:t>
            </a:r>
            <a:r>
              <a:rPr lang="it-IT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CLI</a:t>
            </a:r>
          </a:p>
          <a:p>
            <a:r>
              <a:rPr lang="it-IT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	- GUI </a:t>
            </a:r>
            <a:r>
              <a:rPr lang="it-IT" sz="4000" i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(non supporta il nuovo formato)</a:t>
            </a:r>
            <a:endParaRPr lang="en-US" sz="4000" i="1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85" y="342014"/>
            <a:ext cx="593449" cy="5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6173" y="135097"/>
            <a:ext cx="11034445" cy="101322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/>
                </a:solidFill>
              </a:rPr>
              <a:t>VSO Build “</a:t>
            </a:r>
            <a:r>
              <a:rPr lang="en-US" sz="6600" dirty="0" err="1" smtClean="0">
                <a:solidFill>
                  <a:schemeClr val="bg2"/>
                </a:solidFill>
              </a:rPr>
              <a:t>vNext</a:t>
            </a:r>
            <a:r>
              <a:rPr lang="en-US" sz="6600" dirty="0" smtClean="0">
                <a:solidFill>
                  <a:schemeClr val="bg2"/>
                </a:solidFill>
              </a:rPr>
              <a:t>”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6173" y="1148317"/>
            <a:ext cx="11187721" cy="5423933"/>
          </a:xfrm>
        </p:spPr>
        <p:txBody>
          <a:bodyPr numCol="1">
            <a:no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Sistema di </a:t>
            </a:r>
            <a:r>
              <a:rPr lang="it-IT" sz="4000" dirty="0" err="1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Build</a:t>
            </a:r>
            <a:r>
              <a:rPr lang="it-IT" sz="40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completamente nuovo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Basato non su WF XAML ma su 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moduli custom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Visibilità real-time delle </a:t>
            </a:r>
            <a:r>
              <a:rPr lang="it-IT" sz="4000" dirty="0" err="1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build</a:t>
            </a:r>
            <a:r>
              <a:rPr lang="it-IT" sz="40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su web</a:t>
            </a:r>
          </a:p>
          <a:p>
            <a:endParaRPr lang="it-IT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Cross </a:t>
            </a:r>
            <a:r>
              <a:rPr lang="it-IT" sz="4000" b="1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platform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(</a:t>
            </a:r>
            <a:r>
              <a:rPr lang="it-IT" i="1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.Net</a:t>
            </a:r>
            <a:r>
              <a:rPr lang="it-IT" i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, Java, </a:t>
            </a:r>
            <a:r>
              <a:rPr lang="it-IT" i="1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Android</a:t>
            </a:r>
            <a:r>
              <a:rPr lang="it-IT" i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it-IT" i="1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iOS</a:t>
            </a:r>
            <a:r>
              <a:rPr lang="it-IT" i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, Node.js…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Sources su VSO o su 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sistemi </a:t>
            </a: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esterni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Ad oggi non supporta UWP e Nuget 3</a:t>
            </a:r>
            <a:endParaRPr lang="it-IT" sz="4000" b="1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355557" y="383336"/>
            <a:ext cx="520141" cy="5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 Medium">
  <a:themeElements>
    <a:clrScheme name="Azure Basic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SVID_White_16x9_2012-08-18">
  <a:themeElements>
    <a:clrScheme name="Product Brand- white with magenta accents">
      <a:dk1>
        <a:srgbClr val="505050"/>
      </a:dk1>
      <a:lt1>
        <a:srgbClr val="FFFFFF"/>
      </a:lt1>
      <a:dk2>
        <a:srgbClr val="0072C6"/>
      </a:dk2>
      <a:lt2>
        <a:srgbClr val="D2D2D2"/>
      </a:lt2>
      <a:accent1>
        <a:srgbClr val="0072C6"/>
      </a:accent1>
      <a:accent2>
        <a:srgbClr val="68217A"/>
      </a:accent2>
      <a:accent3>
        <a:srgbClr val="008272"/>
      </a:accent3>
      <a:accent4>
        <a:srgbClr val="B4009E"/>
      </a:accent4>
      <a:accent5>
        <a:srgbClr val="442359"/>
      </a:accent5>
      <a:accent6>
        <a:srgbClr val="4668C5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e586e5-3c92-48eb-9898-42915e590ada">
      <UserInfo>
        <DisplayName>Rick Claus</DisplayName>
        <AccountId>401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21E223A3BC347949CC2419033DBE2" ma:contentTypeVersion="1" ma:contentTypeDescription="Create a new document." ma:contentTypeScope="" ma:versionID="519c6bc90736a6e8abbbdb38ed934ac6">
  <xsd:schema xmlns:xsd="http://www.w3.org/2001/XMLSchema" xmlns:xs="http://www.w3.org/2001/XMLSchema" xmlns:p="http://schemas.microsoft.com/office/2006/metadata/properties" xmlns:ns2="fee586e5-3c92-48eb-9898-42915e590ada" targetNamespace="http://schemas.microsoft.com/office/2006/metadata/properties" ma:root="true" ma:fieldsID="4da06bcf8031bc55fa8390c6716287b0" ns2:_="">
    <xsd:import namespace="fee586e5-3c92-48eb-9898-42915e590ad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586e5-3c92-48eb-9898-42915e590a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30EFEA-9AEA-457C-BAA8-93C4281792F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ee586e5-3c92-48eb-9898-42915e590ad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B32142-DE2C-423C-A302-95CAC2148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69201C-D4CA-4918-A4FF-8ED15147E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586e5-3c92-48eb-9898-42915e590a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387</Words>
  <Application>Microsoft Office PowerPoint</Application>
  <PresentationFormat>Widescreen</PresentationFormat>
  <Paragraphs>130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Wingdings</vt:lpstr>
      <vt:lpstr>Azure Medium</vt:lpstr>
      <vt:lpstr>2_MSVID_White_16x9_2012-08-18</vt:lpstr>
      <vt:lpstr>Da GitHub a NuGet  con la nuova build di  Visual Studio Online</vt:lpstr>
      <vt:lpstr>Chi sono</vt:lpstr>
      <vt:lpstr>Agenda</vt:lpstr>
      <vt:lpstr>PowerPoint Presentation</vt:lpstr>
      <vt:lpstr>Nuovo sito DNT</vt:lpstr>
      <vt:lpstr>PowerPoint Presentation</vt:lpstr>
      <vt:lpstr>GitHub</vt:lpstr>
      <vt:lpstr>Nuget</vt:lpstr>
      <vt:lpstr>VSO Build “vNext”</vt:lpstr>
      <vt:lpstr>Quello che faremo</vt:lpstr>
      <vt:lpstr>Prerequisiti</vt:lpstr>
      <vt:lpstr>Demo</vt:lpstr>
      <vt:lpstr>Riferimenti</vt:lpstr>
      <vt:lpstr>Prossimi eventi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Jonah Sterling</dc:creator>
  <cp:lastModifiedBy>Davide Benvegnu</cp:lastModifiedBy>
  <cp:revision>379</cp:revision>
  <cp:lastPrinted>2014-03-26T17:46:13Z</cp:lastPrinted>
  <dcterms:created xsi:type="dcterms:W3CDTF">2014-03-19T23:21:38Z</dcterms:created>
  <dcterms:modified xsi:type="dcterms:W3CDTF">2015-10-14T08:05:27Z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0x0101004A821E223A3BC347949CC2419033DBE2</vt:lpwstr>
  </property>
  <property fmtid="{D5CDD505-2E9C-101B-9397-08002B2CF9AE}" pid="3" name="DocVizMetadataToken">
    <vt:lpwstr>300x191x1</vt:lpwstr>
  </property>
</Properties>
</file>