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4" r:id="rId2"/>
  </p:sldMasterIdLst>
  <p:notesMasterIdLst>
    <p:notesMasterId r:id="rId27"/>
  </p:notesMasterIdLst>
  <p:sldIdLst>
    <p:sldId id="272" r:id="rId3"/>
    <p:sldId id="275" r:id="rId4"/>
    <p:sldId id="273" r:id="rId5"/>
    <p:sldId id="274" r:id="rId6"/>
    <p:sldId id="280" r:id="rId7"/>
    <p:sldId id="304" r:id="rId8"/>
    <p:sldId id="305" r:id="rId9"/>
    <p:sldId id="303" r:id="rId10"/>
    <p:sldId id="297" r:id="rId11"/>
    <p:sldId id="301" r:id="rId12"/>
    <p:sldId id="302" r:id="rId13"/>
    <p:sldId id="306" r:id="rId14"/>
    <p:sldId id="300" r:id="rId15"/>
    <p:sldId id="281" r:id="rId16"/>
    <p:sldId id="277" r:id="rId17"/>
    <p:sldId id="307" r:id="rId18"/>
    <p:sldId id="308" r:id="rId19"/>
    <p:sldId id="309" r:id="rId20"/>
    <p:sldId id="310" r:id="rId21"/>
    <p:sldId id="291" r:id="rId22"/>
    <p:sldId id="296" r:id="rId23"/>
    <p:sldId id="295" r:id="rId24"/>
    <p:sldId id="298" r:id="rId25"/>
    <p:sldId id="29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EE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61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802094E-8918-4F8A-A7B9-3A3B662479C5}" type="datetime1">
              <a:rPr lang="en-US" smtClean="0"/>
              <a:t>9/17/2015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0" cy="365125"/>
          </a:xfrm>
        </p:spPr>
        <p:txBody>
          <a:bodyPr/>
          <a:lstStyle/>
          <a:p>
            <a:r>
              <a:rPr lang="en-US" smtClean="0"/>
              <a:t>#VSOAPI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8F8FC4E-F6AE-48AB-A29E-E51D40D5060C}" type="datetime1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09600" y="6356351"/>
            <a:ext cx="7416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 b="0" i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#VSOAPI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14746"/>
            <a:ext cx="10972800" cy="47098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3611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vssps.visualstudio.com/app/registe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nettoscana.org/sviluppare-a-360-con-visual-studio-2015.asp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82" y="1371600"/>
            <a:ext cx="4190688" cy="315595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Davide </a:t>
            </a:r>
            <a:r>
              <a:rPr lang="en-US" dirty="0" err="1" smtClean="0"/>
              <a:t>Benvegnù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err="1" smtClean="0"/>
              <a:t>Integrazione</a:t>
            </a:r>
            <a:r>
              <a:rPr lang="en-US" dirty="0" smtClean="0"/>
              <a:t> con </a:t>
            </a:r>
            <a:br>
              <a:rPr lang="en-US" dirty="0" smtClean="0"/>
            </a:br>
            <a:r>
              <a:rPr lang="en-US" dirty="0" smtClean="0"/>
              <a:t>Visual Studio Online</a:t>
            </a:r>
            <a:endParaRPr lang="en-US" dirty="0"/>
          </a:p>
        </p:txBody>
      </p:sp>
      <p:pic>
        <p:nvPicPr>
          <p:cNvPr id="7" name="Picture 2" descr="C:\Users\davide.benvegnu\Downloads\Logo DotNetToscana\DOT NET TOSCANA AUTORING\DNT_LOGO_ORIZON_500PX1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1716" y="4981136"/>
            <a:ext cx="3046784" cy="115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93" y="5090183"/>
            <a:ext cx="2298413" cy="9396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06387" y="5359970"/>
            <a:ext cx="1939245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2000" dirty="0" smtClean="0"/>
              <a:t>#VSOAPI</a:t>
            </a: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 smtClean="0"/>
          </a:p>
          <a:p>
            <a:r>
              <a:rPr lang="it-IT" dirty="0" smtClean="0"/>
              <a:t>Autenticazione </a:t>
            </a:r>
            <a:r>
              <a:rPr lang="it-IT" dirty="0"/>
              <a:t>Basic</a:t>
            </a:r>
          </a:p>
          <a:p>
            <a:pPr lvl="1" algn="just"/>
            <a:r>
              <a:rPr lang="it-IT" dirty="0"/>
              <a:t>Richiede l’abilitazione delle «Alternate </a:t>
            </a:r>
            <a:r>
              <a:rPr lang="it-IT" dirty="0" err="1"/>
              <a:t>Credentials</a:t>
            </a:r>
            <a:r>
              <a:rPr lang="it-IT" dirty="0"/>
              <a:t>»</a:t>
            </a:r>
          </a:p>
          <a:p>
            <a:pPr lvl="1" algn="just"/>
            <a:r>
              <a:rPr lang="it-IT" dirty="0"/>
              <a:t>Credenziali passate nell’</a:t>
            </a:r>
            <a:r>
              <a:rPr lang="it-IT" dirty="0" err="1"/>
              <a:t>header</a:t>
            </a:r>
            <a:r>
              <a:rPr lang="it-IT" dirty="0"/>
              <a:t> della richiesta</a:t>
            </a:r>
          </a:p>
          <a:p>
            <a:pPr lvl="1" algn="just"/>
            <a:r>
              <a:rPr lang="it-IT" dirty="0"/>
              <a:t>Accesso alle aree «Account» e «</a:t>
            </a:r>
            <a:r>
              <a:rPr lang="it-IT" dirty="0" err="1"/>
              <a:t>Profiles</a:t>
            </a:r>
            <a:r>
              <a:rPr lang="it-IT" dirty="0"/>
              <a:t>» non possibile</a:t>
            </a:r>
          </a:p>
          <a:p>
            <a:pPr lvl="1" algn="just"/>
            <a:endParaRPr lang="it-IT" sz="1400" dirty="0"/>
          </a:p>
          <a:p>
            <a:pPr algn="just"/>
            <a:r>
              <a:rPr lang="de-DE" dirty="0" smtClean="0"/>
              <a:t>Personal Access Token – </a:t>
            </a:r>
            <a:r>
              <a:rPr lang="de-DE" i="1" dirty="0" smtClean="0"/>
              <a:t>7 </a:t>
            </a:r>
            <a:r>
              <a:rPr lang="de-DE" i="1" dirty="0" err="1" smtClean="0"/>
              <a:t>luglio</a:t>
            </a:r>
            <a:endParaRPr lang="de-DE" i="1" dirty="0" smtClean="0"/>
          </a:p>
          <a:p>
            <a:pPr lvl="1" algn="just"/>
            <a:r>
              <a:rPr lang="de-DE" dirty="0" err="1" smtClean="0"/>
              <a:t>Funzionano</a:t>
            </a:r>
            <a:r>
              <a:rPr lang="de-DE" dirty="0" smtClean="0"/>
              <a:t> </a:t>
            </a:r>
            <a:r>
              <a:rPr lang="de-DE" dirty="0" err="1" smtClean="0"/>
              <a:t>come</a:t>
            </a:r>
            <a:r>
              <a:rPr lang="de-DE" dirty="0" smtClean="0"/>
              <a:t> le </a:t>
            </a:r>
            <a:r>
              <a:rPr lang="de-DE" i="1" dirty="0" err="1" smtClean="0"/>
              <a:t>Alternate</a:t>
            </a:r>
            <a:r>
              <a:rPr lang="de-DE" i="1" dirty="0" smtClean="0"/>
              <a:t> </a:t>
            </a:r>
            <a:r>
              <a:rPr lang="de-DE" i="1" dirty="0" err="1" smtClean="0"/>
              <a:t>Credentials</a:t>
            </a:r>
            <a:endParaRPr lang="de-DE" i="1" dirty="0" smtClean="0"/>
          </a:p>
          <a:p>
            <a:pPr lvl="1" algn="just"/>
            <a:r>
              <a:rPr lang="de-DE" dirty="0" err="1"/>
              <a:t>Autenticazione</a:t>
            </a:r>
            <a:r>
              <a:rPr lang="de-DE" dirty="0"/>
              <a:t>: </a:t>
            </a:r>
            <a:r>
              <a:rPr lang="de-DE" dirty="0" err="1"/>
              <a:t>username</a:t>
            </a:r>
            <a:r>
              <a:rPr lang="de-DE" dirty="0"/>
              <a:t> </a:t>
            </a:r>
            <a:r>
              <a:rPr lang="de-DE" b="1" dirty="0" err="1"/>
              <a:t>qualsiasi</a:t>
            </a:r>
            <a:r>
              <a:rPr lang="de-DE" dirty="0"/>
              <a:t> e Token </a:t>
            </a:r>
            <a:r>
              <a:rPr lang="de-DE" dirty="0" err="1"/>
              <a:t>come</a:t>
            </a:r>
            <a:r>
              <a:rPr lang="de-DE" dirty="0"/>
              <a:t> </a:t>
            </a:r>
            <a:r>
              <a:rPr lang="de-DE" dirty="0" err="1"/>
              <a:t>password</a:t>
            </a:r>
            <a:endParaRPr lang="de-DE" dirty="0"/>
          </a:p>
          <a:p>
            <a:pPr lvl="1" algn="just"/>
            <a:r>
              <a:rPr lang="de-DE" dirty="0" smtClean="0"/>
              <a:t>Fine Tuning </a:t>
            </a:r>
            <a:r>
              <a:rPr lang="de-DE" dirty="0" err="1" smtClean="0"/>
              <a:t>sulle</a:t>
            </a:r>
            <a:r>
              <a:rPr lang="de-DE" dirty="0" smtClean="0"/>
              <a:t> </a:t>
            </a:r>
            <a:r>
              <a:rPr lang="de-DE" dirty="0" err="1" smtClean="0"/>
              <a:t>aree</a:t>
            </a:r>
            <a:r>
              <a:rPr lang="de-DE" dirty="0" smtClean="0"/>
              <a:t> </a:t>
            </a:r>
            <a:r>
              <a:rPr lang="de-DE" dirty="0" err="1" smtClean="0"/>
              <a:t>visibili</a:t>
            </a:r>
            <a:r>
              <a:rPr lang="de-DE" dirty="0" smtClean="0"/>
              <a:t> e </a:t>
            </a:r>
            <a:r>
              <a:rPr lang="de-DE" dirty="0" err="1" smtClean="0"/>
              <a:t>sulle</a:t>
            </a:r>
            <a:r>
              <a:rPr lang="de-DE" dirty="0" smtClean="0"/>
              <a:t> </a:t>
            </a:r>
            <a:r>
              <a:rPr lang="de-DE" dirty="0" err="1" smtClean="0"/>
              <a:t>funzionalità</a:t>
            </a:r>
            <a:r>
              <a:rPr lang="de-DE" dirty="0" smtClean="0"/>
              <a:t> </a:t>
            </a:r>
            <a:r>
              <a:rPr lang="de-DE" dirty="0" err="1" smtClean="0"/>
              <a:t>utilizzabili</a:t>
            </a:r>
            <a:endParaRPr lang="de-DE" dirty="0" smtClean="0"/>
          </a:p>
          <a:p>
            <a:pPr lvl="1" algn="just"/>
            <a:r>
              <a:rPr lang="de-DE" dirty="0" smtClean="0"/>
              <a:t>Token </a:t>
            </a:r>
            <a:r>
              <a:rPr lang="de-DE" dirty="0" err="1" smtClean="0"/>
              <a:t>multipli</a:t>
            </a:r>
            <a:r>
              <a:rPr lang="de-DE" dirty="0" smtClean="0"/>
              <a:t> per </a:t>
            </a:r>
            <a:r>
              <a:rPr lang="de-DE" dirty="0" err="1" smtClean="0"/>
              <a:t>singolo</a:t>
            </a:r>
            <a:r>
              <a:rPr lang="de-DE" dirty="0" smtClean="0"/>
              <a:t> </a:t>
            </a:r>
            <a:r>
              <a:rPr lang="de-DE" dirty="0" err="1" smtClean="0"/>
              <a:t>utente</a:t>
            </a:r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API</a:t>
            </a:r>
            <a:r>
              <a:rPr lang="en-US" dirty="0"/>
              <a:t>: </a:t>
            </a:r>
            <a:r>
              <a:rPr lang="en-US" dirty="0" err="1"/>
              <a:t>Autenticazione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#VSOAPI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201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algn="just"/>
            <a:r>
              <a:rPr lang="de-DE" dirty="0" err="1"/>
              <a:t>Autenticazione</a:t>
            </a:r>
            <a:r>
              <a:rPr lang="de-DE" dirty="0"/>
              <a:t> </a:t>
            </a:r>
            <a:r>
              <a:rPr lang="de-DE" dirty="0" err="1"/>
              <a:t>con</a:t>
            </a:r>
            <a:r>
              <a:rPr lang="de-DE" dirty="0"/>
              <a:t> </a:t>
            </a:r>
            <a:r>
              <a:rPr lang="de-DE" dirty="0" err="1"/>
              <a:t>OAuth</a:t>
            </a:r>
            <a:r>
              <a:rPr lang="de-DE" dirty="0"/>
              <a:t> 2.0</a:t>
            </a:r>
          </a:p>
          <a:p>
            <a:pPr lvl="1" algn="just"/>
            <a:r>
              <a:rPr lang="de-DE" dirty="0" err="1"/>
              <a:t>Registrare</a:t>
            </a:r>
            <a:r>
              <a:rPr lang="de-DE" dirty="0"/>
              <a:t> </a:t>
            </a:r>
            <a:r>
              <a:rPr lang="de-DE" dirty="0" err="1"/>
              <a:t>l‘app</a:t>
            </a:r>
            <a:r>
              <a:rPr lang="de-DE" dirty="0"/>
              <a:t> </a:t>
            </a:r>
            <a:r>
              <a:rPr lang="de-DE" dirty="0" err="1"/>
              <a:t>su</a:t>
            </a:r>
            <a:r>
              <a:rPr lang="de-DE" dirty="0"/>
              <a:t> </a:t>
            </a:r>
            <a:r>
              <a:rPr lang="it-IT" dirty="0">
                <a:hlinkClick r:id="rId2"/>
              </a:rPr>
              <a:t>https://app.vssps.visualstudio.com/app/register</a:t>
            </a:r>
            <a:r>
              <a:rPr lang="it-IT" dirty="0"/>
              <a:t> per ottenere un ID univoco</a:t>
            </a:r>
          </a:p>
          <a:p>
            <a:pPr lvl="1" algn="just"/>
            <a:r>
              <a:rPr lang="it-IT" dirty="0"/>
              <a:t>Chiamare le API con l’ID per ottenere il </a:t>
            </a:r>
            <a:r>
              <a:rPr lang="it-IT" b="1" dirty="0" err="1"/>
              <a:t>token</a:t>
            </a:r>
            <a:endParaRPr lang="it-IT" b="1" dirty="0"/>
          </a:p>
          <a:p>
            <a:pPr lvl="1" algn="just"/>
            <a:r>
              <a:rPr lang="it-IT" dirty="0"/>
              <a:t>Il </a:t>
            </a:r>
            <a:r>
              <a:rPr lang="it-IT" dirty="0" err="1"/>
              <a:t>token</a:t>
            </a:r>
            <a:r>
              <a:rPr lang="it-IT" dirty="0"/>
              <a:t> ha validità temporale limitata, va eventualmente </a:t>
            </a:r>
            <a:r>
              <a:rPr lang="it-IT" dirty="0" smtClean="0"/>
              <a:t>rinnovato</a:t>
            </a:r>
          </a:p>
          <a:p>
            <a:pPr lvl="1" algn="just"/>
            <a:endParaRPr lang="it-IT" dirty="0" smtClean="0"/>
          </a:p>
          <a:p>
            <a:pPr lvl="1" algn="just"/>
            <a:r>
              <a:rPr lang="it-IT" dirty="0" smtClean="0"/>
              <a:t>Funziona solo via Web (non usabile in App)</a:t>
            </a:r>
          </a:p>
          <a:p>
            <a:pPr lvl="1" algn="just"/>
            <a:r>
              <a:rPr lang="it-IT" dirty="0" smtClean="0"/>
              <a:t>Non accetta «</a:t>
            </a:r>
            <a:r>
              <a:rPr lang="it-IT" dirty="0" err="1" smtClean="0"/>
              <a:t>localhost</a:t>
            </a:r>
            <a:r>
              <a:rPr lang="it-IT" dirty="0" smtClean="0"/>
              <a:t>» come </a:t>
            </a:r>
            <a:r>
              <a:rPr lang="it-IT" dirty="0" err="1" smtClean="0"/>
              <a:t>url</a:t>
            </a:r>
            <a:r>
              <a:rPr lang="it-IT" dirty="0" smtClean="0"/>
              <a:t> di </a:t>
            </a:r>
            <a:r>
              <a:rPr lang="it-IT" dirty="0" err="1" smtClean="0"/>
              <a:t>callback</a:t>
            </a:r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API: </a:t>
            </a:r>
            <a:r>
              <a:rPr lang="en-US" dirty="0" err="1"/>
              <a:t>Autenticazione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806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dirty="0" smtClean="0"/>
          </a:p>
          <a:p>
            <a:r>
              <a:rPr lang="en-US" dirty="0"/>
              <a:t>Account, </a:t>
            </a:r>
            <a:r>
              <a:rPr lang="en-US" dirty="0" err="1"/>
              <a:t>Profili</a:t>
            </a:r>
            <a:endParaRPr lang="en-US" dirty="0"/>
          </a:p>
          <a:p>
            <a:r>
              <a:rPr lang="en-US" dirty="0" smtClean="0"/>
              <a:t>Build, Build 2.0</a:t>
            </a:r>
            <a:endParaRPr lang="en-US" dirty="0"/>
          </a:p>
          <a:p>
            <a:r>
              <a:rPr lang="en-US" dirty="0"/>
              <a:t>Cloud Load Test, Test Management</a:t>
            </a:r>
          </a:p>
          <a:p>
            <a:r>
              <a:rPr lang="en-US" dirty="0" err="1" smtClean="0"/>
              <a:t>Git</a:t>
            </a:r>
            <a:r>
              <a:rPr lang="en-US" dirty="0"/>
              <a:t>, </a:t>
            </a:r>
            <a:r>
              <a:rPr lang="en-US" dirty="0" smtClean="0"/>
              <a:t>TFVC, Code Policy</a:t>
            </a:r>
            <a:endParaRPr lang="en-US" dirty="0"/>
          </a:p>
          <a:p>
            <a:r>
              <a:rPr lang="en-US" dirty="0"/>
              <a:t>Projects </a:t>
            </a:r>
            <a:endParaRPr lang="en-US" dirty="0" smtClean="0"/>
          </a:p>
          <a:p>
            <a:r>
              <a:rPr lang="it-IT" dirty="0" smtClean="0"/>
              <a:t>Service </a:t>
            </a:r>
            <a:r>
              <a:rPr lang="it-IT" dirty="0" err="1" smtClean="0"/>
              <a:t>Hooks</a:t>
            </a:r>
            <a:endParaRPr lang="en-US" dirty="0"/>
          </a:p>
          <a:p>
            <a:r>
              <a:rPr lang="en-US" dirty="0"/>
              <a:t>Team, Team Room</a:t>
            </a:r>
          </a:p>
          <a:p>
            <a:r>
              <a:rPr lang="en-US" dirty="0" smtClean="0"/>
              <a:t>Work (board, card, iteration, …), Process</a:t>
            </a:r>
          </a:p>
          <a:p>
            <a:r>
              <a:rPr lang="en-US" dirty="0" smtClean="0"/>
              <a:t>Work Item</a:t>
            </a:r>
          </a:p>
          <a:p>
            <a:endParaRPr lang="it-IT" sz="1700" dirty="0"/>
          </a:p>
          <a:p>
            <a:pPr marL="0" indent="0" algn="ctr">
              <a:buNone/>
            </a:pPr>
            <a:r>
              <a:rPr lang="it-IT" sz="2200" dirty="0"/>
              <a:t>https://www.visualstudio.com/integrate/api/overview</a:t>
            </a: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Aree</a:t>
            </a:r>
            <a:r>
              <a:rPr lang="en-US" dirty="0" smtClean="0"/>
              <a:t> </a:t>
            </a:r>
            <a:r>
              <a:rPr lang="en-US" dirty="0" err="1" smtClean="0"/>
              <a:t>Disponibili</a:t>
            </a:r>
            <a:r>
              <a:rPr lang="en-US" dirty="0" smtClean="0"/>
              <a:t> </a:t>
            </a:r>
            <a:r>
              <a:rPr lang="en-US" dirty="0" err="1" smtClean="0"/>
              <a:t>dalle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#VSOAPI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185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Integrazione con Visual Studio </a:t>
            </a:r>
            <a:r>
              <a:rPr lang="it-IT" dirty="0" smtClean="0"/>
              <a:t>Online</a:t>
            </a:r>
          </a:p>
          <a:p>
            <a:endParaRPr lang="it-IT" dirty="0"/>
          </a:p>
          <a:p>
            <a:r>
              <a:rPr lang="it-IT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BugGuardian</a:t>
            </a:r>
            <a:endParaRPr lang="it-IT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Demo</a:t>
            </a:r>
            <a:endParaRPr lang="it-IT" i="1" dirty="0"/>
          </a:p>
        </p:txBody>
      </p:sp>
      <p:pic>
        <p:nvPicPr>
          <p:cNvPr id="5" name="Picture 2" descr="http://www.billtrust.com/sites/default/files/content-images/demo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822" y="3231718"/>
            <a:ext cx="3124633" cy="312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7129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Integrazione con Visual Studio Online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Service </a:t>
            </a:r>
            <a:r>
              <a:rPr lang="it-IT" dirty="0" err="1" smtClean="0"/>
              <a:t>Hooks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0240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Servizi che notificano eventi ai «consumatori» tramite una sottoscrizione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Cosa </a:t>
            </a:r>
            <a:r>
              <a:rPr lang="en-US" dirty="0" err="1" smtClean="0"/>
              <a:t>sono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289" y="3406545"/>
            <a:ext cx="7654265" cy="141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/>
              <a:t>Tramite i Service </a:t>
            </a:r>
            <a:r>
              <a:rPr lang="it-IT" dirty="0" err="1"/>
              <a:t>Hooks</a:t>
            </a:r>
            <a:r>
              <a:rPr lang="it-IT" dirty="0"/>
              <a:t> è possibile integrarsi a </a:t>
            </a:r>
            <a:r>
              <a:rPr lang="it-IT" dirty="0" smtClean="0"/>
              <a:t>VSO </a:t>
            </a:r>
            <a:r>
              <a:rPr lang="it-IT" i="1" dirty="0" smtClean="0"/>
              <a:t>e TFS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sottoscrivendo una serie di </a:t>
            </a:r>
            <a:r>
              <a:rPr lang="it-IT" b="1" dirty="0"/>
              <a:t>eventi</a:t>
            </a:r>
            <a:r>
              <a:rPr lang="it-IT" dirty="0"/>
              <a:t> che sono scatenati dal servizio:</a:t>
            </a:r>
            <a:endParaRPr lang="en-US" dirty="0"/>
          </a:p>
          <a:p>
            <a:r>
              <a:rPr lang="en-US" dirty="0"/>
              <a:t>Build completed</a:t>
            </a:r>
          </a:p>
          <a:p>
            <a:r>
              <a:rPr lang="en-US" dirty="0"/>
              <a:t>Code pushed (</a:t>
            </a:r>
            <a:r>
              <a:rPr lang="en-US" dirty="0" err="1"/>
              <a:t>Git</a:t>
            </a:r>
            <a:r>
              <a:rPr lang="en-US" dirty="0"/>
              <a:t> team projects)</a:t>
            </a:r>
          </a:p>
          <a:p>
            <a:r>
              <a:rPr lang="en-US" dirty="0"/>
              <a:t>Code checked in (TFVC team projects)</a:t>
            </a:r>
          </a:p>
          <a:p>
            <a:r>
              <a:rPr lang="en-US" dirty="0"/>
              <a:t>Work item created</a:t>
            </a:r>
          </a:p>
          <a:p>
            <a:r>
              <a:rPr lang="en-US" dirty="0"/>
              <a:t>Work item updated</a:t>
            </a:r>
          </a:p>
          <a:p>
            <a:r>
              <a:rPr lang="en-US" dirty="0"/>
              <a:t>Comments added to work item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Eventi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806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en-US" dirty="0" err="1"/>
              <a:t>Sottoscrizioni</a:t>
            </a:r>
            <a:r>
              <a:rPr lang="en-US" dirty="0"/>
              <a:t> a </a:t>
            </a:r>
            <a:r>
              <a:rPr lang="en-US" dirty="0" err="1"/>
              <a:t>uno</a:t>
            </a:r>
            <a:r>
              <a:rPr lang="en-US" dirty="0"/>
              <a:t> o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eventi</a:t>
            </a:r>
            <a:endParaRPr lang="en-US" dirty="0"/>
          </a:p>
          <a:p>
            <a:endParaRPr lang="en-US" sz="1600" dirty="0"/>
          </a:p>
          <a:p>
            <a:r>
              <a:rPr lang="en-US" dirty="0" err="1"/>
              <a:t>Sottoscrizione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specifico</a:t>
            </a:r>
            <a:r>
              <a:rPr lang="en-US" dirty="0"/>
              <a:t> Team Project</a:t>
            </a:r>
          </a:p>
          <a:p>
            <a:pPr lvl="1"/>
            <a:r>
              <a:rPr lang="en-US" dirty="0" err="1"/>
              <a:t>Consumata</a:t>
            </a:r>
            <a:r>
              <a:rPr lang="en-US" dirty="0"/>
              <a:t> da un “consumer”</a:t>
            </a:r>
          </a:p>
          <a:p>
            <a:pPr lvl="1"/>
            <a:r>
              <a:rPr lang="en-US" dirty="0" err="1"/>
              <a:t>Scatena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specifica</a:t>
            </a:r>
            <a:r>
              <a:rPr lang="en-US" dirty="0"/>
              <a:t> “action”</a:t>
            </a:r>
          </a:p>
          <a:p>
            <a:endParaRPr lang="en-US" sz="1600" dirty="0"/>
          </a:p>
          <a:p>
            <a:r>
              <a:rPr lang="en-US" dirty="0" err="1"/>
              <a:t>Creazione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sottoscrizione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Usando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portale</a:t>
            </a:r>
            <a:endParaRPr lang="en-US" dirty="0"/>
          </a:p>
          <a:p>
            <a:pPr lvl="1"/>
            <a:r>
              <a:rPr lang="en-US" dirty="0" err="1"/>
              <a:t>Usando</a:t>
            </a:r>
            <a:r>
              <a:rPr lang="en-US" dirty="0"/>
              <a:t> le REST API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Sottoscrizioni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621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en-US" dirty="0" err="1"/>
              <a:t>Serie</a:t>
            </a:r>
            <a:r>
              <a:rPr lang="en-US" dirty="0"/>
              <a:t> di “consumer” </a:t>
            </a:r>
            <a:r>
              <a:rPr lang="en-US" dirty="0" err="1"/>
              <a:t>già</a:t>
            </a:r>
            <a:r>
              <a:rPr lang="en-US" dirty="0"/>
              <a:t> </a:t>
            </a:r>
            <a:r>
              <a:rPr lang="en-US" dirty="0" err="1"/>
              <a:t>definiti</a:t>
            </a:r>
            <a:r>
              <a:rPr lang="en-US" dirty="0"/>
              <a:t> </a:t>
            </a:r>
            <a:r>
              <a:rPr lang="en-US" dirty="0" err="1"/>
              <a:t>dalla</a:t>
            </a:r>
            <a:r>
              <a:rPr lang="en-US" dirty="0"/>
              <a:t> </a:t>
            </a:r>
            <a:r>
              <a:rPr lang="en-US" dirty="0" err="1"/>
              <a:t>piattaforma</a:t>
            </a:r>
            <a:endParaRPr lang="en-US" dirty="0"/>
          </a:p>
          <a:p>
            <a:endParaRPr lang="en-US" dirty="0"/>
          </a:p>
          <a:p>
            <a:r>
              <a:rPr lang="en-US" dirty="0"/>
              <a:t>È </a:t>
            </a:r>
            <a:r>
              <a:rPr lang="en-US" dirty="0" err="1"/>
              <a:t>possibile</a:t>
            </a:r>
            <a:r>
              <a:rPr lang="en-US" dirty="0"/>
              <a:t> </a:t>
            </a:r>
            <a:r>
              <a:rPr lang="en-US" dirty="0" err="1"/>
              <a:t>configurare</a:t>
            </a:r>
            <a:r>
              <a:rPr lang="en-US" dirty="0"/>
              <a:t> </a:t>
            </a:r>
            <a:r>
              <a:rPr lang="en-US" b="1" dirty="0"/>
              <a:t>consumer </a:t>
            </a:r>
            <a:r>
              <a:rPr lang="en-US" b="1" dirty="0" smtClean="0"/>
              <a:t>custom</a:t>
            </a:r>
          </a:p>
          <a:p>
            <a:pPr lvl="1"/>
            <a:r>
              <a:rPr lang="it-IT" dirty="0" smtClean="0"/>
              <a:t>Chiamate web</a:t>
            </a:r>
            <a:endParaRPr lang="en-US" dirty="0"/>
          </a:p>
          <a:p>
            <a:endParaRPr lang="en-US" dirty="0"/>
          </a:p>
          <a:p>
            <a:r>
              <a:rPr lang="it-IT" dirty="0"/>
              <a:t>A seconda del tipo di consumer selezionato:</a:t>
            </a:r>
          </a:p>
          <a:p>
            <a:pPr lvl="1"/>
            <a:r>
              <a:rPr lang="it-IT" dirty="0"/>
              <a:t>sono disponibili o meno alcuni eventi ed azioni</a:t>
            </a:r>
          </a:p>
          <a:p>
            <a:pPr lvl="1"/>
            <a:r>
              <a:rPr lang="it-IT" dirty="0"/>
              <a:t>è necessario indicare configurazioni specifiche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551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Integrazione con Visual Studio </a:t>
            </a:r>
            <a:r>
              <a:rPr lang="it-IT" dirty="0" smtClean="0"/>
              <a:t>Online</a:t>
            </a:r>
          </a:p>
          <a:p>
            <a:endParaRPr lang="it-IT" dirty="0"/>
          </a:p>
          <a:p>
            <a:r>
              <a:rPr lang="it-IT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Integrazione con </a:t>
            </a:r>
            <a:r>
              <a:rPr lang="it-IT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Trello</a:t>
            </a:r>
            <a:endParaRPr lang="it-IT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Demo</a:t>
            </a:r>
            <a:endParaRPr lang="it-IT" dirty="0"/>
          </a:p>
        </p:txBody>
      </p:sp>
      <p:pic>
        <p:nvPicPr>
          <p:cNvPr id="5" name="Picture 2" descr="http://www.billtrust.com/sites/default/files/content-images/demo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822" y="3231718"/>
            <a:ext cx="3124633" cy="312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1412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DAVIDE BENVEGNU’</a:t>
            </a:r>
          </a:p>
          <a:p>
            <a:pPr lvl="1"/>
            <a:r>
              <a:rPr lang="en-US" dirty="0" smtClean="0"/>
              <a:t>Managing </a:t>
            </a:r>
            <a:r>
              <a:rPr lang="en-US" dirty="0"/>
              <a:t>Director &amp; CTO – </a:t>
            </a:r>
            <a:r>
              <a:rPr lang="en-US" dirty="0" err="1"/>
              <a:t>DBTek</a:t>
            </a:r>
            <a:r>
              <a:rPr lang="en-US" dirty="0"/>
              <a:t> </a:t>
            </a:r>
            <a:r>
              <a:rPr lang="en-US" dirty="0" smtClean="0"/>
              <a:t>Ltd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Microsoft MVP in Visual Studio ALM</a:t>
            </a:r>
          </a:p>
          <a:p>
            <a:pPr lvl="1"/>
            <a:r>
              <a:rPr lang="en-US" dirty="0" err="1"/>
              <a:t>Membro</a:t>
            </a:r>
            <a:r>
              <a:rPr lang="en-US" dirty="0"/>
              <a:t> di </a:t>
            </a:r>
            <a:r>
              <a:rPr lang="en-US" dirty="0" err="1"/>
              <a:t>DotNetToscana</a:t>
            </a:r>
            <a:r>
              <a:rPr lang="en-US" dirty="0"/>
              <a:t> e </a:t>
            </a:r>
            <a:r>
              <a:rPr lang="en-US" dirty="0" smtClean="0"/>
              <a:t>GetLatestVersion</a:t>
            </a:r>
            <a:endParaRPr lang="en-US" dirty="0" smtClean="0"/>
          </a:p>
          <a:p>
            <a:pPr lvl="1"/>
            <a:r>
              <a:rPr lang="en-US" dirty="0" smtClean="0"/>
              <a:t>Speaker a </a:t>
            </a:r>
            <a:r>
              <a:rPr lang="en-US" dirty="0" err="1" smtClean="0"/>
              <a:t>eventi</a:t>
            </a:r>
            <a:r>
              <a:rPr lang="en-US" dirty="0" smtClean="0"/>
              <a:t> </a:t>
            </a:r>
            <a:r>
              <a:rPr lang="en-US" dirty="0" err="1" smtClean="0"/>
              <a:t>nazionali</a:t>
            </a:r>
            <a:r>
              <a:rPr lang="en-US" dirty="0" smtClean="0"/>
              <a:t> </a:t>
            </a:r>
            <a:r>
              <a:rPr lang="en-US" i="1" dirty="0" smtClean="0"/>
              <a:t>(Community Days, SMAU, Festival ICT…)</a:t>
            </a:r>
          </a:p>
          <a:p>
            <a:pPr lvl="1"/>
            <a:r>
              <a:rPr lang="en-US" dirty="0" smtClean="0"/>
              <a:t>Trainer </a:t>
            </a:r>
            <a:r>
              <a:rPr lang="en-US" i="1" dirty="0" smtClean="0"/>
              <a:t>(</a:t>
            </a:r>
            <a:r>
              <a:rPr lang="en-US" i="1" dirty="0" err="1" smtClean="0"/>
              <a:t>corso</a:t>
            </a:r>
            <a:r>
              <a:rPr lang="en-US" i="1" dirty="0" smtClean="0"/>
              <a:t> </a:t>
            </a:r>
            <a:r>
              <a:rPr lang="en-US" i="1" dirty="0" err="1"/>
              <a:t>su</a:t>
            </a:r>
            <a:r>
              <a:rPr lang="en-US" i="1" dirty="0"/>
              <a:t> Microsoft Virtual Academy - bit.ly/MVAVSOIT)</a:t>
            </a:r>
            <a:endParaRPr lang="en-US" i="1" dirty="0" smtClean="0"/>
          </a:p>
          <a:p>
            <a:pPr lvl="1"/>
            <a:r>
              <a:rPr lang="it-IT" dirty="0" smtClean="0"/>
              <a:t>Guest </a:t>
            </a:r>
            <a:r>
              <a:rPr lang="it-IT" dirty="0" smtClean="0"/>
              <a:t>post MSDN 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GitHub</a:t>
            </a:r>
            <a:r>
              <a:rPr lang="it-IT" dirty="0" smtClean="0"/>
              <a:t> </a:t>
            </a:r>
            <a:r>
              <a:rPr lang="it-IT" sz="2000" dirty="0" smtClean="0"/>
              <a:t>(</a:t>
            </a:r>
            <a:r>
              <a:rPr lang="it-IT" sz="2000" i="1" dirty="0" smtClean="0"/>
              <a:t>n3wt0n</a:t>
            </a:r>
            <a:r>
              <a:rPr lang="it-IT" sz="2000" dirty="0" smtClean="0"/>
              <a:t>) </a:t>
            </a:r>
            <a:r>
              <a:rPr lang="it-IT" dirty="0" smtClean="0"/>
              <a:t>– NuGet </a:t>
            </a:r>
            <a:r>
              <a:rPr lang="it-IT" sz="2000" dirty="0" smtClean="0"/>
              <a:t>(</a:t>
            </a:r>
            <a:r>
              <a:rPr lang="it-IT" sz="2000" i="1" dirty="0" err="1" smtClean="0"/>
              <a:t>DBTek</a:t>
            </a:r>
            <a:r>
              <a:rPr lang="it-IT" sz="2000" dirty="0" smtClean="0"/>
              <a:t>) </a:t>
            </a:r>
            <a:r>
              <a:rPr lang="it-IT" dirty="0" smtClean="0"/>
              <a:t>– </a:t>
            </a:r>
            <a:r>
              <a:rPr lang="it-IT" dirty="0" err="1" smtClean="0"/>
              <a:t>SlideShare</a:t>
            </a:r>
            <a:r>
              <a:rPr lang="it-IT" dirty="0" smtClean="0"/>
              <a:t> </a:t>
            </a:r>
            <a:r>
              <a:rPr lang="it-IT" sz="2000" dirty="0" smtClean="0"/>
              <a:t>(</a:t>
            </a:r>
            <a:r>
              <a:rPr lang="it-IT" sz="2000" i="1" dirty="0" smtClean="0"/>
              <a:t>n3wt0n</a:t>
            </a:r>
            <a:r>
              <a:rPr lang="it-IT" sz="2000" dirty="0" smtClean="0"/>
              <a:t>)</a:t>
            </a:r>
            <a:endParaRPr lang="it-IT" sz="1200" dirty="0" smtClean="0"/>
          </a:p>
          <a:p>
            <a:pPr marL="393192" lvl="1" indent="0" algn="ctr">
              <a:buNone/>
            </a:pPr>
            <a:r>
              <a:rPr lang="en-US" sz="2200" dirty="0"/>
              <a:t>@</a:t>
            </a:r>
            <a:r>
              <a:rPr lang="en-US" sz="2200" dirty="0" err="1"/>
              <a:t>davidebenvegnu</a:t>
            </a:r>
            <a:r>
              <a:rPr lang="en-US" sz="2200" dirty="0"/>
              <a:t>  –  www.davidebenvegnu.com  –  blog.dbtek.it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 </a:t>
            </a:r>
            <a:r>
              <a:rPr lang="en-US" dirty="0" err="1" smtClean="0"/>
              <a:t>sono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pic>
        <p:nvPicPr>
          <p:cNvPr id="5" name="Picture Placeholder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" r="38"/>
          <a:stretch>
            <a:fillRect/>
          </a:stretch>
        </p:blipFill>
        <p:spPr>
          <a:xfrm>
            <a:off x="9476400" y="787484"/>
            <a:ext cx="2106000" cy="210600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6400" y="2882016"/>
            <a:ext cx="2114476" cy="86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Integrazione con Visual Studio Online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Altro…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23029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4 librerie, disponibili su NuGet</a:t>
            </a:r>
          </a:p>
          <a:p>
            <a:r>
              <a:rPr lang="it-IT" dirty="0" smtClean="0"/>
              <a:t>Includono supporto a </a:t>
            </a:r>
            <a:r>
              <a:rPr lang="it-IT" dirty="0" err="1" smtClean="0"/>
              <a:t>Rest</a:t>
            </a:r>
            <a:r>
              <a:rPr lang="it-IT" dirty="0" smtClean="0"/>
              <a:t> API e all’OM classico</a:t>
            </a:r>
            <a:endParaRPr lang="it-IT" dirty="0"/>
          </a:p>
          <a:p>
            <a:r>
              <a:rPr lang="it-IT" dirty="0" smtClean="0"/>
              <a:t>VSO + TFS2015: supporto </a:t>
            </a:r>
            <a:r>
              <a:rPr lang="it-IT" dirty="0" err="1" smtClean="0"/>
              <a:t>Rest</a:t>
            </a:r>
            <a:r>
              <a:rPr lang="it-IT" dirty="0" smtClean="0"/>
              <a:t> API</a:t>
            </a:r>
          </a:p>
          <a:p>
            <a:r>
              <a:rPr lang="it-IT" dirty="0" smtClean="0"/>
              <a:t>TFS 2013 e precedenti: solo OM</a:t>
            </a:r>
          </a:p>
          <a:p>
            <a:endParaRPr lang="it-IT" dirty="0"/>
          </a:p>
          <a:p>
            <a:r>
              <a:rPr lang="it-IT" dirty="0" smtClean="0"/>
              <a:t>Molte dipendenze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HK" dirty="0" smtClean="0"/>
              <a:t>.NET </a:t>
            </a:r>
            <a:r>
              <a:rPr lang="en-HK" dirty="0"/>
              <a:t>client libraries </a:t>
            </a:r>
            <a:r>
              <a:rPr lang="en-HK" dirty="0" smtClean="0"/>
              <a:t>per VSO (e </a:t>
            </a:r>
            <a:r>
              <a:rPr lang="en-HK" dirty="0"/>
              <a:t>TFS)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086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Microsoft websites:</a:t>
            </a:r>
          </a:p>
          <a:p>
            <a:pPr lvl="1"/>
            <a:r>
              <a:rPr lang="en-US" dirty="0"/>
              <a:t>http://www.visualstudio.com/explore/app-lifecycle-management-vs</a:t>
            </a:r>
          </a:p>
          <a:p>
            <a:pPr lvl="1"/>
            <a:r>
              <a:rPr lang="en-US" dirty="0"/>
              <a:t>http://msdn.microsoft.com/vstudio/ff637362.aspx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Visual Studio ALM Rangers:</a:t>
            </a:r>
          </a:p>
          <a:p>
            <a:pPr lvl="1"/>
            <a:r>
              <a:rPr lang="en-US" dirty="0"/>
              <a:t>http://aka.ms/vsarsolutions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Blog</a:t>
            </a:r>
          </a:p>
          <a:p>
            <a:pPr lvl="1"/>
            <a:r>
              <a:rPr lang="en-US" dirty="0" smtClean="0"/>
              <a:t>http://blog.dbtek.it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GetLatestVersion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http://www.getlatestversion.it/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Riferimenti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50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21/09/2015 – </a:t>
            </a:r>
            <a:r>
              <a:rPr lang="en-US" b="1" dirty="0" err="1" smtClean="0"/>
              <a:t>Sviluppo</a:t>
            </a:r>
            <a:r>
              <a:rPr lang="en-US" b="1" dirty="0" smtClean="0"/>
              <a:t> a 360° con Visual Studio 2015:</a:t>
            </a:r>
            <a:endParaRPr lang="en-US" dirty="0" smtClean="0"/>
          </a:p>
          <a:p>
            <a:pPr lvl="1"/>
            <a:r>
              <a:rPr lang="en-US" dirty="0" smtClean="0"/>
              <a:t>Pisa – LED, Sala </a:t>
            </a:r>
            <a:r>
              <a:rPr lang="en-US" dirty="0" err="1" smtClean="0"/>
              <a:t>Seminari</a:t>
            </a:r>
            <a:r>
              <a:rPr lang="en-US" dirty="0" smtClean="0"/>
              <a:t> Est, Dip. </a:t>
            </a:r>
            <a:r>
              <a:rPr lang="en-US" dirty="0" err="1" smtClean="0"/>
              <a:t>Informatica</a:t>
            </a:r>
            <a:r>
              <a:rPr lang="en-US" dirty="0" smtClean="0"/>
              <a:t>, </a:t>
            </a:r>
            <a:r>
              <a:rPr lang="en-US" dirty="0" err="1" smtClean="0"/>
              <a:t>Università</a:t>
            </a:r>
            <a:r>
              <a:rPr lang="en-US" dirty="0" smtClean="0"/>
              <a:t> di Pisa</a:t>
            </a:r>
            <a:endParaRPr lang="en-US" dirty="0"/>
          </a:p>
          <a:p>
            <a:pPr lvl="1"/>
            <a:r>
              <a:rPr lang="it-IT" dirty="0">
                <a:hlinkClick r:id="rId2"/>
              </a:rPr>
              <a:t>http://</a:t>
            </a:r>
            <a:r>
              <a:rPr lang="it-IT" dirty="0" smtClean="0">
                <a:hlinkClick r:id="rId2"/>
              </a:rPr>
              <a:t>www.dotnettoscana.org/sviluppare-a-360-con-visual-studio-2015.aspx</a:t>
            </a:r>
            <a:endParaRPr lang="en-US" dirty="0" smtClean="0"/>
          </a:p>
          <a:p>
            <a:pPr lvl="1"/>
            <a:endParaRPr lang="en-US" dirty="0" smtClean="0"/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US" sz="2600" b="1" dirty="0" smtClean="0"/>
              <a:t>01/10/2015 </a:t>
            </a:r>
            <a:r>
              <a:rPr lang="en-US" sz="2600" b="1" dirty="0"/>
              <a:t>– Webcast: </a:t>
            </a:r>
            <a:r>
              <a:rPr lang="en-US" sz="2600" b="1" dirty="0" err="1"/>
              <a:t>Migrare</a:t>
            </a:r>
            <a:r>
              <a:rPr lang="en-US" sz="2600" b="1" dirty="0"/>
              <a:t> le solution a Office 365</a:t>
            </a:r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US" sz="2600" b="1" dirty="0" smtClean="0"/>
              <a:t>14/10/2015 </a:t>
            </a:r>
            <a:r>
              <a:rPr lang="en-US" sz="2600" b="1" dirty="0"/>
              <a:t>– Webcast: </a:t>
            </a:r>
            <a:r>
              <a:rPr lang="it-IT" sz="2600" b="1" dirty="0"/>
              <a:t>Da </a:t>
            </a:r>
            <a:r>
              <a:rPr lang="it-IT" sz="2600" b="1" dirty="0" err="1"/>
              <a:t>GitHub</a:t>
            </a:r>
            <a:r>
              <a:rPr lang="it-IT" sz="2600" b="1" dirty="0"/>
              <a:t> a NuGet con la nuova </a:t>
            </a:r>
            <a:r>
              <a:rPr lang="it-IT" sz="2600" b="1" dirty="0" err="1"/>
              <a:t>Build</a:t>
            </a:r>
            <a:r>
              <a:rPr lang="it-IT" sz="2600" b="1" dirty="0"/>
              <a:t> di </a:t>
            </a:r>
            <a:r>
              <a:rPr lang="it-IT" sz="2600" b="1" dirty="0" smtClean="0"/>
              <a:t>VSO</a:t>
            </a:r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US" sz="2600" b="1" dirty="0"/>
              <a:t>28/10/2015 – Webcast: </a:t>
            </a:r>
            <a:r>
              <a:rPr lang="en-US" sz="2600" b="1" dirty="0" err="1"/>
              <a:t>Documentare</a:t>
            </a:r>
            <a:r>
              <a:rPr lang="en-US" sz="2600" b="1" dirty="0"/>
              <a:t> le </a:t>
            </a:r>
            <a:r>
              <a:rPr lang="en-US" sz="2600" b="1" dirty="0" err="1"/>
              <a:t>WebAPI</a:t>
            </a:r>
            <a:r>
              <a:rPr lang="en-US" sz="2600" b="1" dirty="0"/>
              <a:t> con Swagger</a:t>
            </a:r>
          </a:p>
          <a:p>
            <a:pPr marL="0" lvl="1" indent="0">
              <a:buClr>
                <a:schemeClr val="accent3"/>
              </a:buClr>
              <a:buSzPct val="95000"/>
              <a:buNone/>
            </a:pPr>
            <a:endParaRPr lang="it-IT" sz="2600" b="1" i="1" dirty="0" smtClean="0"/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it-IT" sz="2600" b="1" i="1" dirty="0" smtClean="0"/>
              <a:t>Eventi fisici in Ottobre e Dicembre (Stay </a:t>
            </a:r>
            <a:r>
              <a:rPr lang="it-IT" sz="2600" b="1" i="1" dirty="0" err="1" smtClean="0"/>
              <a:t>Tuned</a:t>
            </a:r>
            <a:r>
              <a:rPr lang="it-IT" sz="2600" b="1" i="1" dirty="0" smtClean="0"/>
              <a:t> </a:t>
            </a:r>
            <a:r>
              <a:rPr lang="it-IT" sz="2600" b="1" i="1" dirty="0" smtClean="0">
                <a:sym typeface="Wingdings" panose="05000000000000000000" pitchFamily="2" charset="2"/>
              </a:rPr>
              <a:t></a:t>
            </a:r>
            <a:r>
              <a:rPr lang="it-IT" sz="2600" b="1" i="1" dirty="0" smtClean="0"/>
              <a:t>)</a:t>
            </a:r>
            <a:endParaRPr lang="en-US" sz="2600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Prossimi</a:t>
            </a:r>
            <a:r>
              <a:rPr lang="en-US" dirty="0" smtClean="0"/>
              <a:t> </a:t>
            </a:r>
            <a:r>
              <a:rPr lang="en-US" dirty="0" err="1" smtClean="0"/>
              <a:t>Eventi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652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82" y="1371600"/>
            <a:ext cx="4190688" cy="315595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err="1" smtClean="0"/>
              <a:t>Introduzione</a:t>
            </a:r>
            <a:r>
              <a:rPr lang="en-US" sz="2800" dirty="0" smtClean="0"/>
              <a:t> a Visual Studio Online</a:t>
            </a:r>
          </a:p>
          <a:p>
            <a:endParaRPr lang="en-US" dirty="0"/>
          </a:p>
          <a:p>
            <a:r>
              <a:rPr lang="en-US" dirty="0" smtClean="0"/>
              <a:t>Davide </a:t>
            </a:r>
            <a:r>
              <a:rPr lang="en-US" dirty="0" err="1" smtClean="0"/>
              <a:t>Benvegnù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GRAZIE!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C:\Users\davide.benvegnu\Downloads\Logo DotNetToscana\DOT NET TOSCANA AUTORING\DNT_LOGO_ORIZON_500PX1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1716" y="4981136"/>
            <a:ext cx="3046784" cy="115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93" y="5090183"/>
            <a:ext cx="2298413" cy="9396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06387" y="5359970"/>
            <a:ext cx="1939245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2000" dirty="0" smtClean="0"/>
              <a:t>#</a:t>
            </a:r>
            <a:r>
              <a:rPr lang="it-IT" sz="2000" dirty="0" err="1" smtClean="0"/>
              <a:t>VSOIntro</a:t>
            </a: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24923228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lnSpc>
                <a:spcPct val="150000"/>
              </a:lnSpc>
            </a:pPr>
            <a:r>
              <a:rPr lang="it-IT" dirty="0" smtClean="0"/>
              <a:t>Introduzione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Rest API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Service </a:t>
            </a:r>
            <a:r>
              <a:rPr lang="it-IT" dirty="0" err="1" smtClean="0"/>
              <a:t>Hooks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 smtClean="0"/>
              <a:t>Altro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02/02/2015 – </a:t>
            </a:r>
            <a:r>
              <a:rPr lang="en-US" dirty="0" err="1" smtClean="0"/>
              <a:t>Introduzione</a:t>
            </a:r>
            <a:r>
              <a:rPr lang="en-US" dirty="0" smtClean="0"/>
              <a:t> a Visual Studio Online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02/03/2015</a:t>
            </a:r>
            <a:r>
              <a:rPr lang="it-IT" dirty="0"/>
              <a:t> </a:t>
            </a:r>
            <a:r>
              <a:rPr lang="en-US" dirty="0" smtClean="0"/>
              <a:t>– </a:t>
            </a:r>
            <a:r>
              <a:rPr lang="it-IT" dirty="0" smtClean="0"/>
              <a:t>Gestione </a:t>
            </a:r>
            <a:r>
              <a:rPr lang="it-IT" dirty="0"/>
              <a:t>del codice </a:t>
            </a:r>
            <a:r>
              <a:rPr lang="it-IT" dirty="0" smtClean="0"/>
              <a:t>sorgente </a:t>
            </a:r>
            <a:r>
              <a:rPr lang="it-IT" dirty="0"/>
              <a:t>con </a:t>
            </a:r>
            <a:r>
              <a:rPr lang="it-IT" dirty="0" smtClean="0"/>
              <a:t>Visual Studio Online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13/04/2015 – </a:t>
            </a:r>
            <a:r>
              <a:rPr lang="en-US" dirty="0"/>
              <a:t>Continuous Integration con Visual Studio </a:t>
            </a:r>
            <a:r>
              <a:rPr lang="en-US" dirty="0" smtClean="0"/>
              <a:t>Online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04/05/2015 – </a:t>
            </a:r>
            <a:r>
              <a:rPr lang="en-US" dirty="0"/>
              <a:t>Cloud Load Testing con Visual Studio Online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7/09/2015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Integrazione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VSO: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 API &amp; Service Hooks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Serie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Integrazione con Visual Studio Online</a:t>
            </a:r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Introduzione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390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REST API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Service Hooks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Metodi</a:t>
            </a:r>
            <a:r>
              <a:rPr lang="en-US" dirty="0"/>
              <a:t> di </a:t>
            </a:r>
            <a:r>
              <a:rPr lang="en-US" dirty="0" err="1"/>
              <a:t>integrazione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990969"/>
            <a:ext cx="5308846" cy="25041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306" y="2703422"/>
            <a:ext cx="6493693" cy="3063064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2" idx="0"/>
            <a:endCxn id="2" idx="2"/>
          </p:cNvCxnSpPr>
          <p:nvPr/>
        </p:nvCxnSpPr>
        <p:spPr>
          <a:xfrm>
            <a:off x="6096000" y="1614746"/>
            <a:ext cx="0" cy="4709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29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algn="just"/>
            <a:r>
              <a:rPr lang="it-IT" dirty="0" smtClean="0"/>
              <a:t>Integrare </a:t>
            </a:r>
            <a:r>
              <a:rPr lang="it-IT" dirty="0"/>
              <a:t>VSO con i più popolari servizi </a:t>
            </a:r>
            <a:r>
              <a:rPr lang="it-IT" dirty="0" err="1"/>
              <a:t>cloud</a:t>
            </a:r>
            <a:r>
              <a:rPr lang="it-IT" dirty="0"/>
              <a:t> come </a:t>
            </a:r>
            <a:r>
              <a:rPr lang="it-IT" dirty="0" err="1"/>
              <a:t>Trello</a:t>
            </a:r>
            <a:r>
              <a:rPr lang="it-IT" dirty="0"/>
              <a:t>, </a:t>
            </a:r>
            <a:r>
              <a:rPr lang="it-IT" dirty="0" err="1"/>
              <a:t>GitHub</a:t>
            </a:r>
            <a:r>
              <a:rPr lang="it-IT" dirty="0"/>
              <a:t>, Jenkins, </a:t>
            </a:r>
            <a:r>
              <a:rPr lang="it-IT" dirty="0" err="1"/>
              <a:t>HipChat</a:t>
            </a:r>
            <a:r>
              <a:rPr lang="it-IT" dirty="0"/>
              <a:t> e molti </a:t>
            </a:r>
            <a:r>
              <a:rPr lang="it-IT" dirty="0" smtClean="0"/>
              <a:t>altri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Sviluppare applicazioni e servizi custom che estendono la potenzialità di Visual Studio </a:t>
            </a:r>
            <a:r>
              <a:rPr lang="it-IT" dirty="0" smtClean="0"/>
              <a:t>Online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Utilizzare VSO da </a:t>
            </a:r>
            <a:r>
              <a:rPr lang="it-IT" b="1" dirty="0"/>
              <a:t>qualsiasi piattaforma </a:t>
            </a:r>
            <a:r>
              <a:rPr lang="it-IT" dirty="0"/>
              <a:t>(anche mobile)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Perchè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565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Integrazione con Visual Studio Online</a:t>
            </a:r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REST Open 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4801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/>
              <a:t>Sfruttano </a:t>
            </a:r>
            <a:r>
              <a:rPr lang="it-IT" dirty="0" smtClean="0"/>
              <a:t>il </a:t>
            </a:r>
            <a:r>
              <a:rPr lang="it-IT" dirty="0"/>
              <a:t>protocollo REST ed utilizzano </a:t>
            </a:r>
            <a:r>
              <a:rPr lang="it-IT" dirty="0" err="1"/>
              <a:t>Json</a:t>
            </a:r>
            <a:endParaRPr lang="it-IT" dirty="0"/>
          </a:p>
          <a:p>
            <a:endParaRPr lang="it-IT" sz="1800" dirty="0"/>
          </a:p>
          <a:p>
            <a:r>
              <a:rPr lang="de-DE" dirty="0"/>
              <a:t>Pattern </a:t>
            </a:r>
            <a:r>
              <a:rPr lang="de-DE" dirty="0" err="1"/>
              <a:t>predefinito</a:t>
            </a:r>
            <a:endParaRPr lang="de-DE" dirty="0"/>
          </a:p>
          <a:p>
            <a:pPr lvl="1"/>
            <a:r>
              <a:rPr lang="de-DE" sz="1800" dirty="0"/>
              <a:t>VERB https://</a:t>
            </a:r>
            <a:r>
              <a:rPr lang="de-DE" sz="1800" i="1" dirty="0"/>
              <a:t>{account}</a:t>
            </a:r>
            <a:r>
              <a:rPr lang="de-DE" sz="1800" dirty="0"/>
              <a:t>.VisualStudio.com/DefaultCollection/_apis[/</a:t>
            </a:r>
            <a:r>
              <a:rPr lang="de-DE" sz="1800" i="1" dirty="0"/>
              <a:t>{area}</a:t>
            </a:r>
            <a:r>
              <a:rPr lang="de-DE" sz="1800" dirty="0"/>
              <a:t>]/</a:t>
            </a:r>
            <a:r>
              <a:rPr lang="de-DE" sz="1800" i="1" dirty="0"/>
              <a:t>{resource}</a:t>
            </a:r>
            <a:r>
              <a:rPr lang="de-DE" sz="1800" dirty="0"/>
              <a:t>?</a:t>
            </a:r>
            <a:r>
              <a:rPr lang="de-DE" sz="1800" dirty="0" smtClean="0"/>
              <a:t>api-version=1.0</a:t>
            </a:r>
            <a:endParaRPr lang="de-DE" dirty="0" smtClean="0"/>
          </a:p>
          <a:p>
            <a:endParaRPr lang="de-DE" sz="1700" dirty="0"/>
          </a:p>
          <a:p>
            <a:r>
              <a:rPr lang="de-DE" dirty="0" err="1"/>
              <a:t>Servizio</a:t>
            </a:r>
            <a:r>
              <a:rPr lang="de-DE" dirty="0"/>
              <a:t> </a:t>
            </a:r>
            <a:r>
              <a:rPr lang="de-DE" dirty="0" err="1"/>
              <a:t>autenticato</a:t>
            </a:r>
            <a:endParaRPr lang="de-DE" dirty="0"/>
          </a:p>
          <a:p>
            <a:pPr lvl="1"/>
            <a:r>
              <a:rPr lang="de-DE" dirty="0"/>
              <a:t>Basic</a:t>
            </a:r>
          </a:p>
          <a:p>
            <a:pPr lvl="1"/>
            <a:r>
              <a:rPr lang="de-DE" dirty="0" smtClean="0"/>
              <a:t>Personal Access Token</a:t>
            </a:r>
          </a:p>
          <a:p>
            <a:pPr lvl="1"/>
            <a:r>
              <a:rPr lang="de-DE" dirty="0" err="1"/>
              <a:t>OAuth</a:t>
            </a:r>
            <a:r>
              <a:rPr lang="de-DE" dirty="0"/>
              <a:t> 2.0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API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#VSOAPI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12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on brainstorming" id="{C229246F-E851-40FB-8E1D-535DCA6AFD71}" vid="{8D346C02-FE09-4A8E-BC58-EB73E373F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BE57A2-D666-4652-B423-3EEF5C79D9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0</TotalTime>
  <Words>722</Words>
  <Application>Microsoft Office PowerPoint</Application>
  <PresentationFormat>Widescreen</PresentationFormat>
  <Paragraphs>201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Calibri</vt:lpstr>
      <vt:lpstr>Century Gothic</vt:lpstr>
      <vt:lpstr>Palatino Linotype</vt:lpstr>
      <vt:lpstr>Wingdings</vt:lpstr>
      <vt:lpstr>Wingdings 2</vt:lpstr>
      <vt:lpstr>Presentation on brainstorming</vt:lpstr>
      <vt:lpstr>Integrazione con  Visual Studio Online</vt:lpstr>
      <vt:lpstr>Chi sono</vt:lpstr>
      <vt:lpstr>Agenda</vt:lpstr>
      <vt:lpstr>Serie</vt:lpstr>
      <vt:lpstr>Introduzione</vt:lpstr>
      <vt:lpstr>Metodi di integrazione</vt:lpstr>
      <vt:lpstr>Perchè</vt:lpstr>
      <vt:lpstr>REST Open API</vt:lpstr>
      <vt:lpstr>Rest API</vt:lpstr>
      <vt:lpstr>Rest API: Autenticazione</vt:lpstr>
      <vt:lpstr>Rest API: Autenticazione</vt:lpstr>
      <vt:lpstr>Aree Disponibili dalle API</vt:lpstr>
      <vt:lpstr>Demo</vt:lpstr>
      <vt:lpstr>Service Hooks</vt:lpstr>
      <vt:lpstr>Cosa sono?</vt:lpstr>
      <vt:lpstr>Eventi</vt:lpstr>
      <vt:lpstr>Sottoscrizioni</vt:lpstr>
      <vt:lpstr>Consumer</vt:lpstr>
      <vt:lpstr>Demo</vt:lpstr>
      <vt:lpstr>Altro…</vt:lpstr>
      <vt:lpstr>.NET client libraries per VSO (e TFS)</vt:lpstr>
      <vt:lpstr>Riferimenti</vt:lpstr>
      <vt:lpstr>Prossimi Eventi</vt:lpstr>
      <vt:lpstr>        GRAZIE!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2015-01-27T16:03:44Z</dcterms:created>
  <dcterms:modified xsi:type="dcterms:W3CDTF">2015-09-17T12:15:28Z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TC034606379991</vt:lpwstr>
  </property>
</Properties>
</file>