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84" r:id="rId2"/>
  </p:sldMasterIdLst>
  <p:notesMasterIdLst>
    <p:notesMasterId r:id="rId22"/>
  </p:notesMasterIdLst>
  <p:sldIdLst>
    <p:sldId id="272" r:id="rId3"/>
    <p:sldId id="275" r:id="rId4"/>
    <p:sldId id="273" r:id="rId5"/>
    <p:sldId id="274" r:id="rId6"/>
    <p:sldId id="280" r:id="rId7"/>
    <p:sldId id="297" r:id="rId8"/>
    <p:sldId id="300" r:id="rId9"/>
    <p:sldId id="301" r:id="rId10"/>
    <p:sldId id="281" r:id="rId11"/>
    <p:sldId id="277" r:id="rId12"/>
    <p:sldId id="302" r:id="rId13"/>
    <p:sldId id="291" r:id="rId14"/>
    <p:sldId id="296" r:id="rId15"/>
    <p:sldId id="303" r:id="rId16"/>
    <p:sldId id="304" r:id="rId17"/>
    <p:sldId id="298" r:id="rId18"/>
    <p:sldId id="299" r:id="rId19"/>
    <p:sldId id="295" r:id="rId20"/>
    <p:sldId id="305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0EE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2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BD4573-58E7-4156-A133-2731F5F8D1A6}" type="datetimeFigureOut">
              <a:rPr lang="en-US" smtClean="0"/>
              <a:t>4/27/2015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3B0CF2-7F87-4E02-A248-870047730F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981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3B0CF2-7F87-4E02-A248-870047730F9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133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1A46D69A-AA0F-4F17-B44E-8960DA06BD3F}" type="datetime1">
              <a:rPr lang="en-US" smtClean="0"/>
              <a:t>4/27/2015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#VSOLoadTest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ct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>
            <a:off x="0" y="6208894"/>
            <a:ext cx="12192000" cy="649106"/>
            <a:chOff x="0" y="6208894"/>
            <a:chExt cx="12192000" cy="649106"/>
          </a:xfrm>
        </p:grpSpPr>
        <p:sp>
          <p:nvSpPr>
            <p:cNvPr id="2" name="Rectangle 1"/>
            <p:cNvSpPr/>
            <p:nvPr/>
          </p:nvSpPr>
          <p:spPr>
            <a:xfrm>
              <a:off x="3048" y="6220178"/>
              <a:ext cx="12188952" cy="637822"/>
            </a:xfrm>
            <a:prstGeom prst="rect">
              <a:avLst/>
            </a:prstGeom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0" y="6208894"/>
              <a:ext cx="12192000" cy="0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" name="Straight Connector 10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0820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#VSOLoadTest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877777056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#VSOLoadTest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369754435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356351"/>
            <a:ext cx="7416800" cy="365125"/>
          </a:xfrm>
        </p:spPr>
        <p:txBody>
          <a:bodyPr/>
          <a:lstStyle/>
          <a:p>
            <a:r>
              <a:rPr lang="en-US" smtClean="0"/>
              <a:t>#VSOLoadTest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481682153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#VSOLoadTest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/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53193396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#VSOLoadTest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09018651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#VSOLoadTest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250188538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#VSOLoadTest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071814967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#VSOLoadTest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82139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#VSOLoadTest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991926765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3478B93E-991B-486F-AAC1-E5A7D3DE29D9}" type="datetime1">
              <a:rPr lang="en-US" smtClean="0"/>
              <a:t>4/27/2015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#VSOLoadTest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reeform 9"/>
          <p:cNvSpPr>
            <a:spLocks/>
          </p:cNvSpPr>
          <p:nvPr userDrawn="1"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519624969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-29028" y="-7144"/>
            <a:ext cx="12240731" cy="6879658"/>
            <a:chOff x="0" y="-21658"/>
            <a:chExt cx="12240731" cy="6879658"/>
          </a:xfrm>
        </p:grpSpPr>
        <p:sp>
          <p:nvSpPr>
            <p:cNvPr id="26" name="Rectangle 25"/>
            <p:cNvSpPr/>
            <p:nvPr/>
          </p:nvSpPr>
          <p:spPr>
            <a:xfrm>
              <a:off x="31633" y="0"/>
              <a:ext cx="12188952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7" name="Group 26"/>
            <p:cNvGrpSpPr/>
            <p:nvPr/>
          </p:nvGrpSpPr>
          <p:grpSpPr>
            <a:xfrm>
              <a:off x="0" y="-21658"/>
              <a:ext cx="12240731" cy="1041400"/>
              <a:chOff x="-25356" y="-7144"/>
              <a:chExt cx="12240731" cy="1041400"/>
            </a:xfrm>
          </p:grpSpPr>
          <p:sp>
            <p:nvSpPr>
              <p:cNvPr id="28" name="Freeform 27"/>
              <p:cNvSpPr>
                <a:spLocks/>
              </p:cNvSpPr>
              <p:nvPr/>
            </p:nvSpPr>
            <p:spPr bwMode="auto">
              <a:xfrm>
                <a:off x="-12700" y="-7144"/>
                <a:ext cx="12217400" cy="1041400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6" y="2"/>
                  </a:cxn>
                  <a:cxn ang="0">
                    <a:pos x="2542" y="0"/>
                  </a:cxn>
                  <a:cxn ang="0">
                    <a:pos x="4374" y="367"/>
                  </a:cxn>
                  <a:cxn ang="0">
                    <a:pos x="5766" y="55"/>
                  </a:cxn>
                  <a:cxn ang="0">
                    <a:pos x="5772" y="213"/>
                  </a:cxn>
                  <a:cxn ang="0">
                    <a:pos x="4302" y="439"/>
                  </a:cxn>
                  <a:cxn ang="0">
                    <a:pos x="1488" y="201"/>
                  </a:cxn>
                  <a:cxn ang="0">
                    <a:pos x="0" y="656"/>
                  </a:cxn>
                  <a:cxn ang="0">
                    <a:pos x="6" y="2"/>
                  </a:cxn>
                </a:cxnLst>
                <a:rect l="0" t="0" r="0" b="0"/>
                <a:pathLst>
                  <a:path w="5772" h="656">
                    <a:moveTo>
                      <a:pt x="6" y="2"/>
                    </a:moveTo>
                    <a:lnTo>
                      <a:pt x="2542" y="0"/>
                    </a:lnTo>
                    <a:cubicBezTo>
                      <a:pt x="2746" y="101"/>
                      <a:pt x="3828" y="367"/>
                      <a:pt x="4374" y="367"/>
                    </a:cubicBezTo>
                    <a:cubicBezTo>
                      <a:pt x="4920" y="367"/>
                      <a:pt x="5526" y="152"/>
                      <a:pt x="5766" y="55"/>
                    </a:cubicBezTo>
                    <a:lnTo>
                      <a:pt x="5772" y="213"/>
                    </a:lnTo>
                    <a:cubicBezTo>
                      <a:pt x="5670" y="257"/>
                      <a:pt x="5016" y="441"/>
                      <a:pt x="4302" y="439"/>
                    </a:cubicBezTo>
                    <a:cubicBezTo>
                      <a:pt x="3588" y="437"/>
                      <a:pt x="2205" y="165"/>
                      <a:pt x="1488" y="201"/>
                    </a:cubicBezTo>
                    <a:cubicBezTo>
                      <a:pt x="750" y="209"/>
                      <a:pt x="270" y="482"/>
                      <a:pt x="0" y="656"/>
                    </a:cubicBezTo>
                    <a:lnTo>
                      <a:pt x="6" y="2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shade val="50000"/>
                      <a:alpha val="45000"/>
                      <a:satMod val="120000"/>
                    </a:schemeClr>
                  </a:gs>
                  <a:gs pos="100000">
                    <a:schemeClr val="accent3">
                      <a:shade val="80000"/>
                      <a:alpha val="55000"/>
                      <a:satMod val="155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marL="0" algn="l" rtl="0" eaLnBrk="1" latinLnBrk="0" hangingPunct="1"/>
                <a:endParaRPr kumimoji="0" lang="en-US" sz="180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9" name="Freeform 28"/>
              <p:cNvSpPr>
                <a:spLocks/>
              </p:cNvSpPr>
              <p:nvPr/>
            </p:nvSpPr>
            <p:spPr bwMode="auto">
              <a:xfrm>
                <a:off x="5842000" y="-7144"/>
                <a:ext cx="6350000" cy="638175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0" y="0"/>
                  </a:cxn>
                  <a:cxn ang="0">
                    <a:pos x="1668" y="564"/>
                  </a:cxn>
                  <a:cxn ang="0">
                    <a:pos x="3000" y="186"/>
                  </a:cxn>
                  <a:cxn ang="0">
                    <a:pos x="3000" y="6"/>
                  </a:cxn>
                  <a:cxn ang="0">
                    <a:pos x="0" y="0"/>
                  </a:cxn>
                </a:cxnLst>
                <a:rect l="0" t="0" r="0" b="0"/>
                <a:pathLst>
                  <a:path w="3000" h="595">
                    <a:moveTo>
                      <a:pt x="0" y="0"/>
                    </a:moveTo>
                    <a:cubicBezTo>
                      <a:pt x="174" y="102"/>
                      <a:pt x="1168" y="533"/>
                      <a:pt x="1668" y="564"/>
                    </a:cubicBezTo>
                    <a:cubicBezTo>
                      <a:pt x="2168" y="595"/>
                      <a:pt x="2778" y="279"/>
                      <a:pt x="3000" y="186"/>
                    </a:cubicBezTo>
                    <a:lnTo>
                      <a:pt x="3000" y="6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3">
                      <a:shade val="50000"/>
                      <a:alpha val="30000"/>
                      <a:satMod val="130000"/>
                    </a:schemeClr>
                  </a:gs>
                  <a:gs pos="80000">
                    <a:schemeClr val="accent2">
                      <a:shade val="75000"/>
                      <a:alpha val="45000"/>
                      <a:satMod val="140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marL="0" algn="l" rtl="0" eaLnBrk="1" latinLnBrk="0" hangingPunct="1"/>
                <a:endParaRPr kumimoji="0" lang="en-US" sz="180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grpSp>
            <p:nvGrpSpPr>
              <p:cNvPr id="31" name="Group 30"/>
              <p:cNvGrpSpPr/>
              <p:nvPr/>
            </p:nvGrpSpPr>
            <p:grpSpPr>
              <a:xfrm>
                <a:off x="-25356" y="202408"/>
                <a:ext cx="12240731" cy="649224"/>
                <a:chOff x="-19045" y="216550"/>
                <a:chExt cx="9180548" cy="649224"/>
              </a:xfrm>
            </p:grpSpPr>
            <p:sp>
              <p:nvSpPr>
                <p:cNvPr id="32" name="Freeform 31"/>
                <p:cNvSpPr>
                  <a:spLocks/>
                </p:cNvSpPr>
                <p:nvPr/>
              </p:nvSpPr>
              <p:spPr bwMode="auto">
                <a:xfrm rot="21435692">
                  <a:off x="-19045" y="216550"/>
                  <a:ext cx="9163050" cy="649224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966"/>
                    </a:cxn>
                    <a:cxn ang="0">
                      <a:pos x="1608" y="282"/>
                    </a:cxn>
                    <a:cxn ang="0">
                      <a:pos x="4110" y="1008"/>
                    </a:cxn>
                    <a:cxn ang="0">
                      <a:pos x="5772" y="0"/>
                    </a:cxn>
                  </a:cxnLst>
                  <a:rect l="0" t="0" r="0" b="0"/>
                  <a:pathLst>
                    <a:path w="5772" h="1055">
                      <a:moveTo>
                        <a:pt x="0" y="966"/>
                      </a:moveTo>
                      <a:cubicBezTo>
                        <a:pt x="282" y="738"/>
                        <a:pt x="923" y="275"/>
                        <a:pt x="1608" y="282"/>
                      </a:cubicBezTo>
                      <a:cubicBezTo>
                        <a:pt x="2293" y="289"/>
                        <a:pt x="3416" y="1055"/>
                        <a:pt x="4110" y="1008"/>
                      </a:cubicBezTo>
                      <a:cubicBezTo>
                        <a:pt x="4804" y="961"/>
                        <a:pt x="5426" y="210"/>
                        <a:pt x="5772" y="0"/>
                      </a:cubicBezTo>
                    </a:path>
                  </a:pathLst>
                </a:custGeom>
                <a:noFill/>
                <a:ln w="10795" cap="flat" cmpd="sng" algn="ctr">
                  <a:gradFill>
                    <a:gsLst>
                      <a:gs pos="74000">
                        <a:schemeClr val="accent3">
                          <a:shade val="75000"/>
                        </a:schemeClr>
                      </a:gs>
                      <a:gs pos="86000">
                        <a:schemeClr val="tx1">
                          <a:alpha val="29000"/>
                        </a:schemeClr>
                      </a:gs>
                      <a:gs pos="16000">
                        <a:schemeClr val="accent2">
                          <a:shade val="75000"/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anchor="t" compatLnSpc="1"/>
                <a:lstStyle/>
                <a:p>
                  <a:endParaRPr kumimoji="0" lang="en-US" sz="1800"/>
                </a:p>
              </p:txBody>
            </p:sp>
            <p:sp>
              <p:nvSpPr>
                <p:cNvPr id="33" name="Freeform 32"/>
                <p:cNvSpPr>
                  <a:spLocks/>
                </p:cNvSpPr>
                <p:nvPr/>
              </p:nvSpPr>
              <p:spPr bwMode="auto">
                <a:xfrm rot="21435692">
                  <a:off x="-14309" y="290003"/>
                  <a:ext cx="9175812" cy="530352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732"/>
                    </a:cxn>
                    <a:cxn ang="0">
                      <a:pos x="1638" y="228"/>
                    </a:cxn>
                    <a:cxn ang="0">
                      <a:pos x="4122" y="816"/>
                    </a:cxn>
                    <a:cxn ang="0">
                      <a:pos x="5766" y="0"/>
                    </a:cxn>
                  </a:cxnLst>
                  <a:rect l="0" t="0" r="0" b="0"/>
                  <a:pathLst>
                    <a:path w="5766" h="854">
                      <a:moveTo>
                        <a:pt x="0" y="732"/>
                      </a:moveTo>
                      <a:cubicBezTo>
                        <a:pt x="273" y="647"/>
                        <a:pt x="951" y="214"/>
                        <a:pt x="1638" y="228"/>
                      </a:cubicBezTo>
                      <a:cubicBezTo>
                        <a:pt x="2325" y="242"/>
                        <a:pt x="3434" y="854"/>
                        <a:pt x="4122" y="816"/>
                      </a:cubicBezTo>
                      <a:cubicBezTo>
                        <a:pt x="4810" y="778"/>
                        <a:pt x="5424" y="170"/>
                        <a:pt x="5766" y="0"/>
                      </a:cubicBezTo>
                    </a:path>
                  </a:pathLst>
                </a:custGeom>
                <a:noFill/>
                <a:ln w="9525" cap="flat" cmpd="sng" algn="ctr">
                  <a:gradFill>
                    <a:gsLst>
                      <a:gs pos="74000">
                        <a:schemeClr val="accent4"/>
                      </a:gs>
                      <a:gs pos="44000">
                        <a:schemeClr val="accent1"/>
                      </a:gs>
                      <a:gs pos="33000">
                        <a:schemeClr val="accent2"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anchor="t" compatLnSpc="1"/>
                <a:lstStyle/>
                <a:p>
                  <a:endParaRPr kumimoji="0" lang="en-US" sz="1800"/>
                </a:p>
              </p:txBody>
            </p:sp>
          </p:grpSp>
        </p:grpSp>
      </p:grp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609600" y="6356351"/>
            <a:ext cx="7416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600" b="0" i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smtClean="0"/>
              <a:t>#VSOLoadTest</a:t>
            </a: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614746"/>
            <a:ext cx="10972800" cy="470985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 dirty="0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3611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94285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slow">
    <p:push dir="u"/>
  </p:transition>
  <p:timing>
    <p:tnLst>
      <p:par>
        <p:cTn id="1" dur="indefinite" restart="never" nodeType="tmRoot"/>
      </p:par>
    </p:tnLst>
  </p:timing>
  <p:hf sldNum="0" hdr="0" dt="0"/>
  <p:txStyles>
    <p:titleStyle>
      <a:lvl1pPr algn="l" rtl="0" eaLnBrk="1" latinLnBrk="0" hangingPunct="1">
        <a:spcBef>
          <a:spcPct val="0"/>
        </a:spcBef>
        <a:buNone/>
        <a:defRPr kumimoji="0" sz="4000" b="1" kern="1200">
          <a:ln>
            <a:noFill/>
          </a:ln>
          <a:solidFill>
            <a:schemeClr val="tx2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882" y="1371600"/>
            <a:ext cx="4190688" cy="3155950"/>
          </a:xfrm>
          <a:prstGeom prst="rect">
            <a:avLst/>
          </a:prstGeom>
        </p:spPr>
      </p:pic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Davide </a:t>
            </a:r>
            <a:r>
              <a:rPr lang="en-US" dirty="0" err="1" smtClean="0"/>
              <a:t>Benvegnù</a:t>
            </a:r>
            <a:endParaRPr lang="en-US" dirty="0"/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dirty="0" smtClean="0"/>
              <a:t>Cloud Load Testing </a:t>
            </a:r>
            <a:br>
              <a:rPr lang="en-US" dirty="0" smtClean="0"/>
            </a:br>
            <a:r>
              <a:rPr lang="en-US" dirty="0" smtClean="0"/>
              <a:t>con VSO</a:t>
            </a:r>
            <a:endParaRPr lang="en-US" dirty="0"/>
          </a:p>
        </p:txBody>
      </p:sp>
      <p:pic>
        <p:nvPicPr>
          <p:cNvPr id="7" name="Picture 2" descr="C:\Users\davide.benvegnu\Downloads\Logo DotNetToscana\DOT NET TOSCANA AUTORING\DNT_LOGO_ORIZON_500PX19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81716" y="4981136"/>
            <a:ext cx="3046784" cy="1157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3493" y="5090183"/>
            <a:ext cx="2298413" cy="939683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006387" y="5359970"/>
            <a:ext cx="1939245" cy="400110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it-IT" sz="2000" dirty="0" smtClean="0"/>
              <a:t>#</a:t>
            </a:r>
            <a:r>
              <a:rPr lang="it-IT" sz="2000" dirty="0" err="1" smtClean="0"/>
              <a:t>VSOLoadTest</a:t>
            </a:r>
            <a:endParaRPr lang="it-IT" sz="2000" dirty="0" smtClean="0"/>
          </a:p>
        </p:txBody>
      </p:sp>
    </p:spTree>
    <p:extLst>
      <p:ext uri="{BB962C8B-B14F-4D97-AF65-F5344CB8AC3E}">
        <p14:creationId xmlns:p14="http://schemas.microsoft.com/office/powerpoint/2010/main" val="354962865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Versione semplice del test di carico</a:t>
            </a:r>
          </a:p>
          <a:p>
            <a:r>
              <a:rPr lang="it-IT" dirty="0"/>
              <a:t>Eseguibile e configurabile direttamente da Web</a:t>
            </a:r>
          </a:p>
          <a:p>
            <a:endParaRPr lang="it-IT" dirty="0"/>
          </a:p>
          <a:p>
            <a:r>
              <a:rPr lang="it-IT" dirty="0"/>
              <a:t>Test su singola pagina</a:t>
            </a:r>
          </a:p>
          <a:p>
            <a:r>
              <a:rPr lang="it-IT" dirty="0"/>
              <a:t>Risultati:</a:t>
            </a:r>
          </a:p>
          <a:p>
            <a:pPr lvl="1"/>
            <a:r>
              <a:rPr lang="it-IT" dirty="0"/>
              <a:t>Tempi medi risposta</a:t>
            </a:r>
          </a:p>
          <a:p>
            <a:pPr lvl="1"/>
            <a:r>
              <a:rPr lang="it-IT" dirty="0"/>
              <a:t>Richieste al secondo</a:t>
            </a:r>
          </a:p>
          <a:p>
            <a:pPr lvl="1"/>
            <a:r>
              <a:rPr lang="it-IT" dirty="0"/>
              <a:t>Eventuali errori</a:t>
            </a:r>
          </a:p>
          <a:p>
            <a:pPr lvl="1"/>
            <a:r>
              <a:rPr lang="it-IT" dirty="0"/>
              <a:t>Visibili in “</a:t>
            </a:r>
            <a:r>
              <a:rPr lang="it-IT" dirty="0" err="1"/>
              <a:t>near</a:t>
            </a:r>
            <a:r>
              <a:rPr lang="it-IT" dirty="0"/>
              <a:t> real-time” e invio report via </a:t>
            </a:r>
            <a:r>
              <a:rPr lang="it-IT" dirty="0" smtClean="0"/>
              <a:t>mail</a:t>
            </a:r>
            <a:endParaRPr lang="it-IT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 Visual Studio Online…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#VSOLoadTest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45383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#VSOLoadTest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Cloud </a:t>
            </a:r>
            <a:r>
              <a:rPr lang="it-IT" dirty="0" err="1"/>
              <a:t>Load</a:t>
            </a:r>
            <a:r>
              <a:rPr lang="it-IT" dirty="0"/>
              <a:t> </a:t>
            </a:r>
            <a:r>
              <a:rPr lang="it-IT" dirty="0" err="1"/>
              <a:t>Testing</a:t>
            </a:r>
            <a:r>
              <a:rPr lang="it-IT"/>
              <a:t> con Visual Studio Online</a:t>
            </a:r>
            <a:endParaRPr lang="it-IT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Demo: </a:t>
            </a:r>
            <a:r>
              <a:rPr lang="it-IT" dirty="0"/>
              <a:t>test con VSO </a:t>
            </a:r>
            <a:endParaRPr lang="it-IT" dirty="0"/>
          </a:p>
        </p:txBody>
      </p:sp>
      <p:pic>
        <p:nvPicPr>
          <p:cNvPr id="5" name="Picture 2" descr="http://www.billtrust.com/sites/default/files/content-images/demo-ico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6822" y="3231718"/>
            <a:ext cx="3124633" cy="31246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206514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#VSOLoadTest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Cloud </a:t>
            </a:r>
            <a:r>
              <a:rPr lang="it-IT" dirty="0" err="1"/>
              <a:t>Load</a:t>
            </a:r>
            <a:r>
              <a:rPr lang="it-IT" dirty="0"/>
              <a:t> </a:t>
            </a:r>
            <a:r>
              <a:rPr lang="it-IT" dirty="0" err="1"/>
              <a:t>Testing</a:t>
            </a:r>
            <a:r>
              <a:rPr lang="it-IT" dirty="0"/>
              <a:t> con Visual Studio Online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Test di carico con </a:t>
            </a:r>
            <a:r>
              <a:rPr lang="it-IT" dirty="0" smtClean="0"/>
              <a:t>VSO + VS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1230294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r>
              <a:rPr lang="it-IT" dirty="0"/>
              <a:t>Richiede Visual Studio Ultimate / Enterprise</a:t>
            </a:r>
          </a:p>
          <a:p>
            <a:endParaRPr lang="it-IT" dirty="0"/>
          </a:p>
          <a:p>
            <a:r>
              <a:rPr lang="it-IT" dirty="0"/>
              <a:t>Multi pagina</a:t>
            </a:r>
          </a:p>
          <a:p>
            <a:r>
              <a:rPr lang="it-IT" dirty="0" err="1"/>
              <a:t>Step</a:t>
            </a:r>
            <a:r>
              <a:rPr lang="it-IT" dirty="0"/>
              <a:t> by </a:t>
            </a:r>
            <a:r>
              <a:rPr lang="it-IT" dirty="0" err="1"/>
              <a:t>step</a:t>
            </a:r>
            <a:r>
              <a:rPr lang="it-IT" dirty="0"/>
              <a:t> registrabile</a:t>
            </a:r>
          </a:p>
          <a:p>
            <a:r>
              <a:rPr lang="it-IT" dirty="0"/>
              <a:t>Configurabile e personalizzabile</a:t>
            </a:r>
          </a:p>
          <a:p>
            <a:r>
              <a:rPr lang="it-IT" dirty="0"/>
              <a:t>Visione completa delle performance applicative in condizioni di carico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 Visual Studio…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#VSOLoadTest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90860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Creare un progetto “Web Performance and </a:t>
            </a:r>
            <a:r>
              <a:rPr lang="it-IT" dirty="0" err="1"/>
              <a:t>Load</a:t>
            </a:r>
            <a:r>
              <a:rPr lang="it-IT" dirty="0"/>
              <a:t> Test”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Registrare </a:t>
            </a:r>
            <a:r>
              <a:rPr lang="it-IT" dirty="0" err="1"/>
              <a:t>step</a:t>
            </a:r>
            <a:r>
              <a:rPr lang="it-IT" dirty="0"/>
              <a:t> ad azioni da compiere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Se vengono rilevati parametri dinamici, modulo per inserimento valori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Possibile impostare le soglie ed i valori del test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A questo test associare un </a:t>
            </a:r>
            <a:r>
              <a:rPr lang="it-IT" dirty="0" err="1"/>
              <a:t>Load</a:t>
            </a:r>
            <a:r>
              <a:rPr lang="it-IT" dirty="0"/>
              <a:t> Test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Far puntare il </a:t>
            </a:r>
            <a:r>
              <a:rPr lang="it-IT" dirty="0" err="1"/>
              <a:t>Load</a:t>
            </a:r>
            <a:r>
              <a:rPr lang="it-IT" dirty="0"/>
              <a:t> Test all’account VSO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Creazione</a:t>
            </a:r>
            <a:r>
              <a:rPr lang="en-US" dirty="0" smtClean="0"/>
              <a:t> di un Load Test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#VSOLoadTest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15369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#VSOLoadTest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Cloud </a:t>
            </a:r>
            <a:r>
              <a:rPr lang="it-IT" dirty="0" err="1"/>
              <a:t>Load</a:t>
            </a:r>
            <a:r>
              <a:rPr lang="it-IT" dirty="0"/>
              <a:t> </a:t>
            </a:r>
            <a:r>
              <a:rPr lang="it-IT" dirty="0" err="1"/>
              <a:t>Testing</a:t>
            </a:r>
            <a:r>
              <a:rPr lang="it-IT"/>
              <a:t> con Visual Studio Online</a:t>
            </a:r>
            <a:endParaRPr lang="it-IT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Demo: test con VSO e VS</a:t>
            </a:r>
            <a:endParaRPr lang="it-IT" dirty="0"/>
          </a:p>
        </p:txBody>
      </p:sp>
      <p:pic>
        <p:nvPicPr>
          <p:cNvPr id="5" name="Picture 2" descr="http://www.billtrust.com/sites/default/files/content-images/demo-ico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6822" y="3231718"/>
            <a:ext cx="3124633" cy="31246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374329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#VSOLoadTest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Cloud </a:t>
            </a:r>
            <a:r>
              <a:rPr lang="it-IT" dirty="0" err="1"/>
              <a:t>Load</a:t>
            </a:r>
            <a:r>
              <a:rPr lang="it-IT" dirty="0"/>
              <a:t> </a:t>
            </a:r>
            <a:r>
              <a:rPr lang="it-IT" dirty="0" err="1"/>
              <a:t>Testing</a:t>
            </a:r>
            <a:r>
              <a:rPr lang="it-IT" dirty="0"/>
              <a:t> con Visual Studio Online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Cloud </a:t>
            </a:r>
            <a:r>
              <a:rPr lang="it-IT" dirty="0" err="1" smtClean="0"/>
              <a:t>Load</a:t>
            </a:r>
            <a:r>
              <a:rPr lang="it-IT" dirty="0" smtClean="0"/>
              <a:t> Test API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8473423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dirty="0" smtClean="0"/>
          </a:p>
          <a:p>
            <a:r>
              <a:rPr lang="it-IT" dirty="0"/>
              <a:t>Set di API </a:t>
            </a:r>
            <a:r>
              <a:rPr lang="it-IT" dirty="0" err="1"/>
              <a:t>Rest</a:t>
            </a:r>
            <a:endParaRPr lang="it-IT" dirty="0"/>
          </a:p>
          <a:p>
            <a:r>
              <a:rPr lang="it-IT" dirty="0"/>
              <a:t>Consentono di automatizzare il processo di test</a:t>
            </a:r>
          </a:p>
          <a:p>
            <a:r>
              <a:rPr lang="it-IT" dirty="0"/>
              <a:t>Necessitano delle Alternate </a:t>
            </a:r>
            <a:r>
              <a:rPr lang="it-IT" dirty="0" err="1"/>
              <a:t>Credentials</a:t>
            </a:r>
            <a:endParaRPr lang="it-IT" dirty="0"/>
          </a:p>
          <a:p>
            <a:r>
              <a:rPr lang="it-IT" dirty="0"/>
              <a:t>Operazioni possibili:</a:t>
            </a:r>
          </a:p>
          <a:p>
            <a:pPr lvl="1"/>
            <a:r>
              <a:rPr lang="it-IT" dirty="0"/>
              <a:t>Creare, lanciare e stoppare </a:t>
            </a:r>
            <a:r>
              <a:rPr lang="it-IT" dirty="0" err="1"/>
              <a:t>Load</a:t>
            </a:r>
            <a:r>
              <a:rPr lang="it-IT" dirty="0"/>
              <a:t> Test </a:t>
            </a:r>
            <a:r>
              <a:rPr lang="it-IT" dirty="0" err="1"/>
              <a:t>run</a:t>
            </a:r>
            <a:endParaRPr lang="it-IT" dirty="0"/>
          </a:p>
          <a:p>
            <a:pPr lvl="1"/>
            <a:r>
              <a:rPr lang="it-IT" dirty="0"/>
              <a:t>Recuperare esiti, errori, messaggi</a:t>
            </a:r>
          </a:p>
          <a:p>
            <a:pPr lvl="1"/>
            <a:r>
              <a:rPr lang="it-IT" dirty="0"/>
              <a:t>Recuperare risultati e </a:t>
            </a:r>
            <a:r>
              <a:rPr lang="it-IT" dirty="0" smtClean="0"/>
              <a:t>metriche</a:t>
            </a:r>
          </a:p>
          <a:p>
            <a:pPr lvl="1"/>
            <a:endParaRPr lang="it-IT" dirty="0" smtClean="0"/>
          </a:p>
          <a:p>
            <a:pPr marL="27432" indent="0" algn="ctr">
              <a:buNone/>
            </a:pPr>
            <a:r>
              <a:rPr lang="de-DE" sz="2000" dirty="0"/>
              <a:t>VERB    https://</a:t>
            </a:r>
            <a:r>
              <a:rPr lang="de-DE" sz="2000" i="1" dirty="0"/>
              <a:t>{account}</a:t>
            </a:r>
            <a:r>
              <a:rPr lang="de-DE" sz="2000" dirty="0"/>
              <a:t>.visualstudio.com/_apis/clt/</a:t>
            </a:r>
            <a:r>
              <a:rPr lang="de-DE" sz="2000" i="1" dirty="0"/>
              <a:t>{resource}</a:t>
            </a:r>
            <a:r>
              <a:rPr lang="de-DE" sz="2000" dirty="0"/>
              <a:t> [/</a:t>
            </a:r>
            <a:r>
              <a:rPr lang="de-DE" sz="2000" i="1" dirty="0"/>
              <a:t>{</a:t>
            </a:r>
            <a:r>
              <a:rPr lang="de-DE" sz="2000" i="1" dirty="0" err="1"/>
              <a:t>options</a:t>
            </a:r>
            <a:r>
              <a:rPr lang="de-DE" sz="2000" i="1" dirty="0"/>
              <a:t>}</a:t>
            </a:r>
            <a:r>
              <a:rPr lang="de-DE" sz="2000" dirty="0"/>
              <a:t>]</a:t>
            </a:r>
          </a:p>
          <a:p>
            <a:pPr marL="393192" lvl="1" indent="0">
              <a:buNone/>
            </a:pPr>
            <a:endParaRPr lang="it-IT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Titolo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#VSOLoadTest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67780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Con VSO possiamo fare </a:t>
            </a:r>
            <a:r>
              <a:rPr lang="it-IT" dirty="0" err="1"/>
              <a:t>Load</a:t>
            </a:r>
            <a:r>
              <a:rPr lang="it-IT" dirty="0"/>
              <a:t> </a:t>
            </a:r>
            <a:r>
              <a:rPr lang="it-IT" dirty="0" err="1"/>
              <a:t>testing</a:t>
            </a:r>
            <a:endParaRPr lang="it-IT" dirty="0"/>
          </a:p>
          <a:p>
            <a:pPr marL="0" indent="0">
              <a:buNone/>
            </a:pPr>
            <a:endParaRPr lang="it-IT" dirty="0"/>
          </a:p>
          <a:p>
            <a:r>
              <a:rPr lang="it-IT" dirty="0"/>
              <a:t>Direttamente dal portale web di VSO</a:t>
            </a:r>
          </a:p>
          <a:p>
            <a:pPr lvl="1"/>
            <a:r>
              <a:rPr lang="it-IT" dirty="0" smtClean="0"/>
              <a:t>Scenari </a:t>
            </a:r>
            <a:r>
              <a:rPr lang="it-IT" dirty="0"/>
              <a:t>semplici, Singola pagina</a:t>
            </a:r>
          </a:p>
          <a:p>
            <a:pPr lvl="1"/>
            <a:r>
              <a:rPr lang="it-IT" dirty="0" smtClean="0"/>
              <a:t>Pochi </a:t>
            </a:r>
            <a:r>
              <a:rPr lang="it-IT" dirty="0"/>
              <a:t>risultati</a:t>
            </a:r>
          </a:p>
          <a:p>
            <a:endParaRPr lang="it-IT" dirty="0"/>
          </a:p>
          <a:p>
            <a:r>
              <a:rPr lang="it-IT" dirty="0"/>
              <a:t>Con Visual Studio connesso a VSO</a:t>
            </a:r>
          </a:p>
          <a:p>
            <a:pPr lvl="1"/>
            <a:r>
              <a:rPr lang="it-IT" dirty="0" smtClean="0"/>
              <a:t>Test </a:t>
            </a:r>
            <a:r>
              <a:rPr lang="it-IT" dirty="0"/>
              <a:t>completi, personalizzabili, registrabili</a:t>
            </a:r>
          </a:p>
          <a:p>
            <a:endParaRPr lang="it-IT" dirty="0"/>
          </a:p>
          <a:p>
            <a:r>
              <a:rPr lang="it-IT" dirty="0"/>
              <a:t>Automatizzabile via API </a:t>
            </a:r>
            <a:r>
              <a:rPr lang="it-IT" dirty="0" err="1"/>
              <a:t>Rest</a:t>
            </a:r>
            <a:endParaRPr lang="it-IT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#</a:t>
            </a:r>
            <a:r>
              <a:rPr lang="en-US" smtClean="0"/>
              <a:t>VSOLoadTest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55065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Microsoft websites:</a:t>
            </a:r>
          </a:p>
          <a:p>
            <a:pPr lvl="1"/>
            <a:r>
              <a:rPr lang="en-US" dirty="0"/>
              <a:t>http://www.visualstudio.com/explore/app-lifecycle-management-vs</a:t>
            </a:r>
          </a:p>
          <a:p>
            <a:pPr lvl="1"/>
            <a:r>
              <a:rPr lang="en-US" dirty="0"/>
              <a:t>http://msdn.microsoft.com/vstudio/ff637362.aspx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Visual Studio ALM Rangers:</a:t>
            </a:r>
          </a:p>
          <a:p>
            <a:pPr lvl="1"/>
            <a:r>
              <a:rPr lang="en-US" dirty="0"/>
              <a:t>http://aka.ms/vsarsolutions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Blog</a:t>
            </a:r>
          </a:p>
          <a:p>
            <a:pPr lvl="1"/>
            <a:r>
              <a:rPr lang="en-US" dirty="0" smtClean="0"/>
              <a:t>http://blog.dbtek.it</a:t>
            </a:r>
          </a:p>
          <a:p>
            <a:pPr lvl="1"/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GetLatestVersion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http://www.getlatestversion.it/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Riferimenti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#VSOLoadTest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53378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DAVIDE BENVEGNU’</a:t>
            </a:r>
          </a:p>
          <a:p>
            <a:pPr lvl="1"/>
            <a:r>
              <a:rPr lang="en-US" i="1" strike="sngStrike" dirty="0">
                <a:solidFill>
                  <a:schemeClr val="bg1">
                    <a:lumMod val="65000"/>
                  </a:schemeClr>
                </a:solidFill>
              </a:rPr>
              <a:t>International Development Manager – Aruba.it</a:t>
            </a:r>
          </a:p>
          <a:p>
            <a:pPr lvl="1"/>
            <a:r>
              <a:rPr lang="en-US" dirty="0"/>
              <a:t>Managing Director &amp; CTO – </a:t>
            </a:r>
            <a:r>
              <a:rPr lang="en-US" dirty="0" err="1"/>
              <a:t>DBTek</a:t>
            </a:r>
            <a:r>
              <a:rPr lang="en-US" dirty="0"/>
              <a:t> Ltd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Microsoft MVP in Visual Studio ALM</a:t>
            </a:r>
          </a:p>
          <a:p>
            <a:pPr lvl="1"/>
            <a:r>
              <a:rPr lang="en-US" dirty="0" smtClean="0"/>
              <a:t>Speaker </a:t>
            </a:r>
            <a:r>
              <a:rPr lang="en-US" dirty="0"/>
              <a:t>a </a:t>
            </a:r>
            <a:r>
              <a:rPr lang="en-US" dirty="0" err="1"/>
              <a:t>eventi</a:t>
            </a:r>
            <a:r>
              <a:rPr lang="en-US" dirty="0"/>
              <a:t> </a:t>
            </a:r>
            <a:r>
              <a:rPr lang="en-US" dirty="0" err="1"/>
              <a:t>nazionali</a:t>
            </a:r>
            <a:r>
              <a:rPr lang="en-US" dirty="0"/>
              <a:t> </a:t>
            </a:r>
            <a:r>
              <a:rPr lang="en-US" i="1" dirty="0"/>
              <a:t>(Community Days, SMAU, Festival ICT</a:t>
            </a:r>
            <a:r>
              <a:rPr lang="en-US" i="1" dirty="0" smtClean="0"/>
              <a:t>…)</a:t>
            </a:r>
          </a:p>
          <a:p>
            <a:pPr lvl="1"/>
            <a:r>
              <a:rPr lang="en-US" dirty="0"/>
              <a:t>Trainer </a:t>
            </a:r>
            <a:r>
              <a:rPr lang="en-US" i="1" dirty="0" smtClean="0"/>
              <a:t>(</a:t>
            </a:r>
            <a:r>
              <a:rPr lang="en-US" i="1" dirty="0" err="1" smtClean="0"/>
              <a:t>corsi</a:t>
            </a:r>
            <a:r>
              <a:rPr lang="en-US" i="1" dirty="0" smtClean="0"/>
              <a:t> </a:t>
            </a:r>
            <a:r>
              <a:rPr lang="en-US" i="1" dirty="0" err="1"/>
              <a:t>su</a:t>
            </a:r>
            <a:r>
              <a:rPr lang="en-US" i="1" dirty="0"/>
              <a:t> Microsoft Virtual Academy - bit.ly/MVAVSOIT)</a:t>
            </a:r>
            <a:endParaRPr lang="en-US" i="1" dirty="0" smtClean="0"/>
          </a:p>
          <a:p>
            <a:pPr lvl="1"/>
            <a:r>
              <a:rPr lang="en-US" dirty="0" err="1"/>
              <a:t>Membro</a:t>
            </a:r>
            <a:r>
              <a:rPr lang="en-US" dirty="0"/>
              <a:t> di </a:t>
            </a:r>
            <a:r>
              <a:rPr lang="en-US" dirty="0" err="1" smtClean="0"/>
              <a:t>DotNetToscana</a:t>
            </a:r>
            <a:r>
              <a:rPr lang="en-US" dirty="0" smtClean="0"/>
              <a:t> e </a:t>
            </a:r>
            <a:r>
              <a:rPr lang="en-US" dirty="0" err="1" smtClean="0"/>
              <a:t>GetLatestVersion</a:t>
            </a:r>
            <a:endParaRPr lang="en-US" dirty="0" smtClean="0"/>
          </a:p>
          <a:p>
            <a:pPr lvl="1"/>
            <a:r>
              <a:rPr lang="it-IT" smtClean="0"/>
              <a:t>3 </a:t>
            </a:r>
            <a:r>
              <a:rPr lang="it-IT" dirty="0"/>
              <a:t>articoli come Guest Post </a:t>
            </a:r>
            <a:r>
              <a:rPr lang="it-IT" dirty="0" smtClean="0"/>
              <a:t>MSDN</a:t>
            </a:r>
          </a:p>
          <a:p>
            <a:pPr marL="393192" lvl="1" indent="0" algn="ctr">
              <a:buNone/>
            </a:pPr>
            <a:r>
              <a:rPr lang="en-US" sz="2200" dirty="0"/>
              <a:t>@</a:t>
            </a:r>
            <a:r>
              <a:rPr lang="en-US" sz="2200" dirty="0" err="1"/>
              <a:t>davidebenvegnu</a:t>
            </a:r>
            <a:r>
              <a:rPr lang="en-US" sz="2200" dirty="0"/>
              <a:t>  –  www.davidebenvegnu.com  –  blog.dbtek.it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Chi </a:t>
            </a:r>
            <a:r>
              <a:rPr lang="en-US" dirty="0" err="1" smtClean="0"/>
              <a:t>sono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#VSOLoadTest</a:t>
            </a:r>
            <a:endParaRPr lang="en-US"/>
          </a:p>
        </p:txBody>
      </p:sp>
      <p:pic>
        <p:nvPicPr>
          <p:cNvPr id="5" name="Picture Placeholder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" r="38"/>
          <a:stretch>
            <a:fillRect/>
          </a:stretch>
        </p:blipFill>
        <p:spPr>
          <a:xfrm>
            <a:off x="9476400" y="787484"/>
            <a:ext cx="2106000" cy="2106000"/>
          </a:xfrm>
          <a:prstGeom prst="rect">
            <a:avLst/>
          </a:prstGeom>
          <a:ln>
            <a:noFill/>
          </a:ln>
          <a:effectLst/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6400" y="2882016"/>
            <a:ext cx="2114476" cy="86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08541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pPr>
              <a:lnSpc>
                <a:spcPct val="150000"/>
              </a:lnSpc>
            </a:pPr>
            <a:r>
              <a:rPr lang="it-IT" dirty="0" smtClean="0"/>
              <a:t>Test e </a:t>
            </a:r>
            <a:r>
              <a:rPr lang="it-IT" dirty="0" err="1" smtClean="0"/>
              <a:t>Load</a:t>
            </a:r>
            <a:r>
              <a:rPr lang="it-IT" dirty="0" smtClean="0"/>
              <a:t> test</a:t>
            </a:r>
            <a:endParaRPr lang="it-IT" dirty="0"/>
          </a:p>
          <a:p>
            <a:pPr>
              <a:lnSpc>
                <a:spcPct val="150000"/>
              </a:lnSpc>
            </a:pPr>
            <a:r>
              <a:rPr lang="it-IT" dirty="0" smtClean="0"/>
              <a:t>Test di carico dal Web</a:t>
            </a:r>
            <a:endParaRPr lang="it-IT" dirty="0"/>
          </a:p>
          <a:p>
            <a:pPr>
              <a:lnSpc>
                <a:spcPct val="150000"/>
              </a:lnSpc>
            </a:pPr>
            <a:r>
              <a:rPr lang="it-IT" dirty="0" smtClean="0"/>
              <a:t>Test di carico con Visual Studio</a:t>
            </a:r>
          </a:p>
          <a:p>
            <a:pPr>
              <a:lnSpc>
                <a:spcPct val="150000"/>
              </a:lnSpc>
            </a:pPr>
            <a:r>
              <a:rPr lang="it-IT" dirty="0" smtClean="0"/>
              <a:t>Cloud </a:t>
            </a:r>
            <a:r>
              <a:rPr lang="it-IT" dirty="0" err="1" smtClean="0"/>
              <a:t>Load</a:t>
            </a:r>
            <a:r>
              <a:rPr lang="it-IT" dirty="0" smtClean="0"/>
              <a:t> Test API</a:t>
            </a:r>
            <a:endParaRPr lang="it-IT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#VSOLoadTest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91027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02/02/2015 – </a:t>
            </a:r>
            <a:r>
              <a:rPr lang="en-US" dirty="0" err="1" smtClean="0"/>
              <a:t>Introduzione</a:t>
            </a:r>
            <a:r>
              <a:rPr lang="en-US" dirty="0" smtClean="0"/>
              <a:t> a Visual Studio Online</a:t>
            </a:r>
          </a:p>
          <a:p>
            <a:pPr>
              <a:lnSpc>
                <a:spcPct val="150000"/>
              </a:lnSpc>
            </a:pPr>
            <a:r>
              <a:rPr lang="it-IT" dirty="0" smtClean="0"/>
              <a:t>02/03/2015</a:t>
            </a:r>
            <a:r>
              <a:rPr lang="it-IT" dirty="0"/>
              <a:t> </a:t>
            </a:r>
            <a:r>
              <a:rPr lang="en-US" dirty="0" smtClean="0"/>
              <a:t>– </a:t>
            </a:r>
            <a:r>
              <a:rPr lang="it-IT" dirty="0" smtClean="0"/>
              <a:t>Gestione </a:t>
            </a:r>
            <a:r>
              <a:rPr lang="it-IT" dirty="0"/>
              <a:t>del codice </a:t>
            </a:r>
            <a:r>
              <a:rPr lang="it-IT" dirty="0" smtClean="0"/>
              <a:t>sorgente </a:t>
            </a:r>
            <a:r>
              <a:rPr lang="it-IT" dirty="0"/>
              <a:t>con </a:t>
            </a:r>
            <a:r>
              <a:rPr lang="it-IT" dirty="0" smtClean="0"/>
              <a:t>Visual Studio Online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13/04/2015 – Continuous Integration con Visual Studio Online</a:t>
            </a:r>
          </a:p>
          <a:p>
            <a:pPr>
              <a:lnSpc>
                <a:spcPct val="150000"/>
              </a:lnSpc>
            </a:pP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04/05/2015 – Cloud Load Testing con Visual Studio Online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01/06/2015 – </a:t>
            </a:r>
            <a:r>
              <a:rPr lang="en-US" dirty="0" err="1" smtClean="0"/>
              <a:t>Integrare</a:t>
            </a:r>
            <a:r>
              <a:rPr lang="en-US" dirty="0" smtClean="0"/>
              <a:t> </a:t>
            </a:r>
            <a:r>
              <a:rPr lang="en-US" dirty="0"/>
              <a:t>Visual Studio Online: Rest API &amp; Service Hooks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Serie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#VSOLoadTest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55404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#VSOLoadTest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Cloud </a:t>
            </a:r>
            <a:r>
              <a:rPr lang="it-IT" dirty="0" err="1" smtClean="0"/>
              <a:t>Load</a:t>
            </a:r>
            <a:r>
              <a:rPr lang="it-IT" dirty="0" smtClean="0"/>
              <a:t> </a:t>
            </a:r>
            <a:r>
              <a:rPr lang="it-IT" dirty="0" err="1" smtClean="0"/>
              <a:t>Testing</a:t>
            </a:r>
            <a:r>
              <a:rPr lang="it-IT" dirty="0" smtClean="0"/>
              <a:t> con Visual Studio Online</a:t>
            </a:r>
            <a:endParaRPr lang="it-IT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Test e </a:t>
            </a:r>
            <a:r>
              <a:rPr lang="it-IT" dirty="0" err="1" smtClean="0"/>
              <a:t>Load</a:t>
            </a:r>
            <a:r>
              <a:rPr lang="it-IT" dirty="0" smtClean="0"/>
              <a:t> test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7839054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endParaRPr lang="en-US" dirty="0" smtClean="0"/>
          </a:p>
          <a:p>
            <a:r>
              <a:rPr lang="en-US" dirty="0" smtClean="0"/>
              <a:t>Unit </a:t>
            </a:r>
            <a:r>
              <a:rPr lang="en-US" dirty="0"/>
              <a:t>test</a:t>
            </a:r>
          </a:p>
          <a:p>
            <a:r>
              <a:rPr lang="en-US" dirty="0"/>
              <a:t>Test di </a:t>
            </a:r>
            <a:r>
              <a:rPr lang="en-US" dirty="0" err="1"/>
              <a:t>processo</a:t>
            </a:r>
            <a:r>
              <a:rPr lang="en-US" dirty="0"/>
              <a:t> (CUIT)</a:t>
            </a:r>
          </a:p>
          <a:p>
            <a:r>
              <a:rPr lang="en-US" dirty="0"/>
              <a:t>Web Performance test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Load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Test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Tipi di test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#VSOLoadTest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01264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Requisiti:</a:t>
            </a:r>
          </a:p>
          <a:p>
            <a:pPr marL="0" indent="0">
              <a:buNone/>
            </a:pPr>
            <a:endParaRPr lang="it-IT" sz="1600" dirty="0" smtClean="0"/>
          </a:p>
          <a:p>
            <a:r>
              <a:rPr lang="it-IT" dirty="0"/>
              <a:t>Sottoscrizione MSDN Ultimate / Enterprise</a:t>
            </a:r>
          </a:p>
          <a:p>
            <a:endParaRPr lang="it-IT" dirty="0"/>
          </a:p>
          <a:p>
            <a:r>
              <a:rPr lang="it-IT" dirty="0"/>
              <a:t>Visual Studio 2013 Ultimate o superiori*</a:t>
            </a:r>
          </a:p>
          <a:p>
            <a:endParaRPr lang="it-IT" dirty="0"/>
          </a:p>
          <a:p>
            <a:r>
              <a:rPr lang="it-IT" dirty="0"/>
              <a:t>L’applicazione da testare deve essere raggiungibile da internet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di </a:t>
            </a:r>
            <a:r>
              <a:rPr lang="en-US" dirty="0" err="1" smtClean="0"/>
              <a:t>carico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#VSOLoadTest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04895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smtClean="0"/>
              <a:t>Caratteristiche:</a:t>
            </a:r>
          </a:p>
          <a:p>
            <a:pPr marL="0" indent="0">
              <a:buNone/>
            </a:pPr>
            <a:endParaRPr lang="it-IT" sz="1600" dirty="0" smtClean="0"/>
          </a:p>
          <a:p>
            <a:r>
              <a:rPr lang="it-IT" dirty="0"/>
              <a:t>Lab di test creato nel </a:t>
            </a:r>
            <a:r>
              <a:rPr lang="it-IT" dirty="0" err="1"/>
              <a:t>cloud</a:t>
            </a:r>
            <a:endParaRPr lang="it-IT" dirty="0"/>
          </a:p>
          <a:p>
            <a:r>
              <a:rPr lang="it-IT" dirty="0"/>
              <a:t>Up-Scale e Down-Scale secondo necessità</a:t>
            </a:r>
          </a:p>
          <a:p>
            <a:pPr lvl="1"/>
            <a:r>
              <a:rPr lang="it-IT" dirty="0"/>
              <a:t>Fino a 100 core</a:t>
            </a:r>
          </a:p>
          <a:p>
            <a:endParaRPr lang="it-IT" dirty="0"/>
          </a:p>
          <a:p>
            <a:r>
              <a:rPr lang="it-IT" dirty="0" smtClean="0"/>
              <a:t>20,000 minuti </a:t>
            </a:r>
            <a:r>
              <a:rPr lang="it-IT" dirty="0"/>
              <a:t>al mese (gratis)</a:t>
            </a:r>
          </a:p>
          <a:p>
            <a:pPr lvl="1"/>
            <a:r>
              <a:rPr lang="it-IT" dirty="0"/>
              <a:t>Sono “</a:t>
            </a:r>
            <a:r>
              <a:rPr lang="it-IT" dirty="0" err="1"/>
              <a:t>virtual</a:t>
            </a:r>
            <a:r>
              <a:rPr lang="it-IT" dirty="0"/>
              <a:t> </a:t>
            </a:r>
            <a:r>
              <a:rPr lang="it-IT" dirty="0" err="1"/>
              <a:t>user</a:t>
            </a:r>
            <a:r>
              <a:rPr lang="it-IT" dirty="0"/>
              <a:t> minutes”</a:t>
            </a:r>
          </a:p>
          <a:p>
            <a:pPr lvl="2"/>
            <a:r>
              <a:rPr lang="it-IT" dirty="0"/>
              <a:t>1 test da 2 minuti con 250 </a:t>
            </a:r>
            <a:r>
              <a:rPr lang="it-IT" dirty="0" err="1"/>
              <a:t>virtual</a:t>
            </a:r>
            <a:r>
              <a:rPr lang="it-IT" dirty="0"/>
              <a:t> </a:t>
            </a:r>
            <a:r>
              <a:rPr lang="it-IT" dirty="0" err="1"/>
              <a:t>user</a:t>
            </a:r>
            <a:r>
              <a:rPr lang="it-IT" dirty="0"/>
              <a:t>  500 minuti</a:t>
            </a:r>
          </a:p>
          <a:p>
            <a:pPr lvl="1"/>
            <a:r>
              <a:rPr lang="it-IT" dirty="0"/>
              <a:t>Eventuali minuti aggiuntivi a pagamento</a:t>
            </a:r>
          </a:p>
          <a:p>
            <a:endParaRPr lang="it-IT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di </a:t>
            </a:r>
            <a:r>
              <a:rPr lang="en-US" dirty="0" err="1" smtClean="0"/>
              <a:t>carico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#VSOLoadTest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98097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#VSOLoadTest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Cloud </a:t>
            </a:r>
            <a:r>
              <a:rPr lang="it-IT" dirty="0" err="1"/>
              <a:t>Load</a:t>
            </a:r>
            <a:r>
              <a:rPr lang="it-IT" dirty="0"/>
              <a:t> </a:t>
            </a:r>
            <a:r>
              <a:rPr lang="it-IT" dirty="0" err="1"/>
              <a:t>Testing</a:t>
            </a:r>
            <a:r>
              <a:rPr lang="it-IT" dirty="0"/>
              <a:t> con Visual Studio Online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Test di carico dal Web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2024044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sentation on brainstorming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 on brainstorming" id="{C229246F-E851-40FB-8E1D-535DCA6AFD71}" vid="{8D346C02-FE09-4A8E-BC58-EB73E373F09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93BE57A2-D666-4652-B423-3EEF5C79D95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Business brainstorming presentation</Template>
  <TotalTime>0</TotalTime>
  <Words>578</Words>
  <Application>Microsoft Office PowerPoint</Application>
  <PresentationFormat>Widescreen</PresentationFormat>
  <Paragraphs>145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Calibri</vt:lpstr>
      <vt:lpstr>Century Gothic</vt:lpstr>
      <vt:lpstr>Palatino Linotype</vt:lpstr>
      <vt:lpstr>Wingdings 2</vt:lpstr>
      <vt:lpstr>Presentation on brainstorming</vt:lpstr>
      <vt:lpstr>Cloud Load Testing  con VSO</vt:lpstr>
      <vt:lpstr>Chi sono</vt:lpstr>
      <vt:lpstr>Agenda</vt:lpstr>
      <vt:lpstr>Serie</vt:lpstr>
      <vt:lpstr>Test e Load test</vt:lpstr>
      <vt:lpstr>Tipi di test</vt:lpstr>
      <vt:lpstr>Test di carico</vt:lpstr>
      <vt:lpstr>Test di carico</vt:lpstr>
      <vt:lpstr>Test di carico dal Web</vt:lpstr>
      <vt:lpstr>Da Visual Studio Online…</vt:lpstr>
      <vt:lpstr>Demo: test con VSO </vt:lpstr>
      <vt:lpstr>Test di carico con VSO + VS</vt:lpstr>
      <vt:lpstr>Da Visual Studio…</vt:lpstr>
      <vt:lpstr>Creazione di un Load Test</vt:lpstr>
      <vt:lpstr>Demo: test con VSO e VS</vt:lpstr>
      <vt:lpstr>Cloud Load Test API</vt:lpstr>
      <vt:lpstr>Titolo</vt:lpstr>
      <vt:lpstr>Recap</vt:lpstr>
      <vt:lpstr>Riferimenti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2015-01-27T16:03:44Z</dcterms:created>
  <dcterms:modified xsi:type="dcterms:W3CDTF">2015-04-27T10:25:04Z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TC034606379991</vt:lpwstr>
  </property>
</Properties>
</file>