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2"/>
  </p:sldMasterIdLst>
  <p:notesMasterIdLst>
    <p:notesMasterId r:id="rId23"/>
  </p:notesMasterIdLst>
  <p:sldIdLst>
    <p:sldId id="272" r:id="rId3"/>
    <p:sldId id="275" r:id="rId4"/>
    <p:sldId id="298" r:id="rId5"/>
    <p:sldId id="273" r:id="rId6"/>
    <p:sldId id="274" r:id="rId7"/>
    <p:sldId id="280" r:id="rId8"/>
    <p:sldId id="301" r:id="rId9"/>
    <p:sldId id="297" r:id="rId10"/>
    <p:sldId id="306" r:id="rId11"/>
    <p:sldId id="299" r:id="rId12"/>
    <p:sldId id="300" r:id="rId13"/>
    <p:sldId id="281" r:id="rId14"/>
    <p:sldId id="302" r:id="rId15"/>
    <p:sldId id="303" r:id="rId16"/>
    <p:sldId id="291" r:id="rId17"/>
    <p:sldId id="296" r:id="rId18"/>
    <p:sldId id="304" r:id="rId19"/>
    <p:sldId id="305" r:id="rId20"/>
    <p:sldId id="295" r:id="rId21"/>
    <p:sldId id="29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E4E0E16-E276-4513-A736-6260F45A240D}" type="datetime1">
              <a:rPr lang="en-US" smtClean="0"/>
              <a:t>4/14/2015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/>
          <a:p>
            <a:r>
              <a:rPr lang="en-US" smtClean="0"/>
              <a:t>#VSOCI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EE298FD-DAFB-4D87-90B9-CDF7183C9A9E}" type="datetime1">
              <a:rPr lang="en-US" smtClean="0"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7416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 b="0" i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#VSOCI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14746"/>
            <a:ext cx="10972800" cy="47098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3611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2" y="1371600"/>
            <a:ext cx="4190688" cy="315595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Davide </a:t>
            </a:r>
            <a:r>
              <a:rPr lang="en-US" dirty="0" err="1" smtClean="0"/>
              <a:t>Benvegnù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/>
              <a:t>Continuous Integration </a:t>
            </a:r>
            <a:br>
              <a:rPr lang="en-US" dirty="0" smtClean="0"/>
            </a:br>
            <a:r>
              <a:rPr lang="en-US" dirty="0" smtClean="0"/>
              <a:t>con VSO</a:t>
            </a:r>
            <a:endParaRPr lang="en-US" dirty="0"/>
          </a:p>
        </p:txBody>
      </p:sp>
      <p:pic>
        <p:nvPicPr>
          <p:cNvPr id="7" name="Picture 2" descr="C:\Users\davide.benvegnu\Downloads\Logo DotNetToscana\DOT NET TOSCANA AUTORING\DNT_LOGO_ORIZON_500PX1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716" y="4981136"/>
            <a:ext cx="3046784" cy="115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93" y="5090183"/>
            <a:ext cx="2298413" cy="9396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6387" y="5359970"/>
            <a:ext cx="1939245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000" dirty="0" smtClean="0"/>
              <a:t>#VSOCI</a:t>
            </a: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Ogni </a:t>
            </a:r>
            <a:r>
              <a:rPr lang="it-IT" dirty="0"/>
              <a:t>check-in* scatena una </a:t>
            </a:r>
            <a:r>
              <a:rPr lang="it-IT" dirty="0" err="1"/>
              <a:t>Build</a:t>
            </a:r>
            <a:endParaRPr lang="it-IT" dirty="0"/>
          </a:p>
          <a:p>
            <a:r>
              <a:rPr lang="it-IT" dirty="0"/>
              <a:t>Metodo migliore per </a:t>
            </a:r>
            <a:r>
              <a:rPr lang="it-IT" b="1" dirty="0"/>
              <a:t>verificare l’integrazione </a:t>
            </a:r>
            <a:r>
              <a:rPr lang="it-IT" dirty="0"/>
              <a:t>del codice</a:t>
            </a:r>
          </a:p>
          <a:p>
            <a:r>
              <a:rPr lang="it-IT" dirty="0"/>
              <a:t>Validazione delle modifiche sia con </a:t>
            </a:r>
            <a:r>
              <a:rPr lang="it-IT" dirty="0" err="1"/>
              <a:t>unit</a:t>
            </a:r>
            <a:r>
              <a:rPr lang="it-IT" dirty="0"/>
              <a:t> test che con </a:t>
            </a:r>
            <a:r>
              <a:rPr lang="it-IT" dirty="0" err="1"/>
              <a:t>Build</a:t>
            </a:r>
            <a:endParaRPr lang="it-IT" dirty="0"/>
          </a:p>
          <a:p>
            <a:endParaRPr lang="it-IT" dirty="0"/>
          </a:p>
          <a:p>
            <a:r>
              <a:rPr lang="it-IT" dirty="0"/>
              <a:t>*Se il processo di </a:t>
            </a:r>
            <a:r>
              <a:rPr lang="it-IT" dirty="0" err="1"/>
              <a:t>Build</a:t>
            </a:r>
            <a:r>
              <a:rPr lang="it-IT" dirty="0"/>
              <a:t> è lungo, optare per </a:t>
            </a:r>
            <a:r>
              <a:rPr lang="it-IT" dirty="0" err="1"/>
              <a:t>Rolling</a:t>
            </a:r>
            <a:r>
              <a:rPr lang="it-IT" dirty="0"/>
              <a:t> </a:t>
            </a:r>
            <a:r>
              <a:rPr lang="it-IT" dirty="0" err="1"/>
              <a:t>Build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Se la </a:t>
            </a:r>
            <a:r>
              <a:rPr lang="it-IT" dirty="0" err="1"/>
              <a:t>Build</a:t>
            </a:r>
            <a:r>
              <a:rPr lang="it-IT" dirty="0"/>
              <a:t> o gli </a:t>
            </a:r>
            <a:r>
              <a:rPr lang="it-IT" dirty="0" err="1"/>
              <a:t>unit</a:t>
            </a:r>
            <a:r>
              <a:rPr lang="it-IT" dirty="0"/>
              <a:t> test falliscono, apertura automatica </a:t>
            </a:r>
            <a:r>
              <a:rPr lang="it-IT" b="1" dirty="0"/>
              <a:t>bug</a:t>
            </a:r>
          </a:p>
          <a:p>
            <a:r>
              <a:rPr lang="it-IT" dirty="0"/>
              <a:t>Tutti vedono i risultati della </a:t>
            </a:r>
            <a:r>
              <a:rPr lang="it-IT" dirty="0" err="1"/>
              <a:t>Build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60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/>
              <a:t>la build, è </a:t>
            </a:r>
            <a:r>
              <a:rPr lang="en-US" dirty="0" err="1"/>
              <a:t>possibile</a:t>
            </a:r>
            <a:r>
              <a:rPr lang="en-US" dirty="0"/>
              <a:t> fare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b="1" dirty="0"/>
              <a:t>deploy</a:t>
            </a:r>
            <a:r>
              <a:rPr lang="en-US" dirty="0"/>
              <a:t> </a:t>
            </a:r>
            <a:r>
              <a:rPr lang="en-US" dirty="0" err="1"/>
              <a:t>automatico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gli</a:t>
            </a:r>
            <a:r>
              <a:rPr lang="en-US" dirty="0"/>
              <a:t> unit test </a:t>
            </a:r>
            <a:r>
              <a:rPr lang="en-US" dirty="0" err="1"/>
              <a:t>passano</a:t>
            </a:r>
            <a:r>
              <a:rPr lang="en-US" dirty="0"/>
              <a:t> e la build non </a:t>
            </a:r>
            <a:r>
              <a:rPr lang="en-US" dirty="0" err="1"/>
              <a:t>restituisce</a:t>
            </a:r>
            <a:r>
              <a:rPr lang="en-US" dirty="0"/>
              <a:t> </a:t>
            </a:r>
            <a:r>
              <a:rPr lang="en-US" dirty="0" err="1"/>
              <a:t>errori</a:t>
            </a:r>
            <a:endParaRPr lang="en-US" dirty="0"/>
          </a:p>
          <a:p>
            <a:endParaRPr lang="en-US" dirty="0"/>
          </a:p>
          <a:p>
            <a:r>
              <a:rPr lang="en-US" b="1" dirty="0" err="1"/>
              <a:t>Integrazione</a:t>
            </a:r>
            <a:r>
              <a:rPr lang="en-US" dirty="0"/>
              <a:t> con Azure</a:t>
            </a:r>
          </a:p>
          <a:p>
            <a:r>
              <a:rPr lang="en-US" dirty="0"/>
              <a:t>Deploy</a:t>
            </a:r>
          </a:p>
          <a:p>
            <a:pPr lvl="1"/>
            <a:r>
              <a:rPr lang="en-US" dirty="0" err="1"/>
              <a:t>su</a:t>
            </a:r>
            <a:r>
              <a:rPr lang="en-US" dirty="0"/>
              <a:t> Azure </a:t>
            </a:r>
            <a:r>
              <a:rPr lang="en-US" dirty="0" err="1"/>
              <a:t>WebSites</a:t>
            </a:r>
            <a:r>
              <a:rPr lang="en-US" dirty="0"/>
              <a:t> e Cloud Services</a:t>
            </a:r>
          </a:p>
          <a:p>
            <a:pPr lvl="1"/>
            <a:r>
              <a:rPr lang="en-US" dirty="0" err="1"/>
              <a:t>su</a:t>
            </a:r>
            <a:r>
              <a:rPr lang="en-US" dirty="0"/>
              <a:t> server on-premises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ovunque</a:t>
            </a:r>
            <a:r>
              <a:rPr lang="en-US" dirty="0"/>
              <a:t>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Delivery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267" y="2887807"/>
            <a:ext cx="1219465" cy="106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351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Continuous</a:t>
            </a:r>
            <a:r>
              <a:rPr lang="it-IT" dirty="0"/>
              <a:t> Integration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Integrazione con </a:t>
            </a:r>
            <a:r>
              <a:rPr lang="it-IT" dirty="0" err="1" smtClean="0"/>
              <a:t>Azure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0240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Step </a:t>
            </a: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Creare</a:t>
            </a:r>
            <a:r>
              <a:rPr lang="en-US" dirty="0"/>
              <a:t> un team project e fare </a:t>
            </a:r>
            <a:r>
              <a:rPr lang="en-US" dirty="0" err="1"/>
              <a:t>il</a:t>
            </a:r>
            <a:r>
              <a:rPr lang="en-US" dirty="0"/>
              <a:t> check-in </a:t>
            </a:r>
            <a:r>
              <a:rPr lang="en-US" dirty="0" err="1"/>
              <a:t>iniziale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Connettere</a:t>
            </a:r>
            <a:r>
              <a:rPr lang="en-US" b="1" dirty="0"/>
              <a:t> </a:t>
            </a:r>
            <a:r>
              <a:rPr lang="en-US" b="1" dirty="0" err="1"/>
              <a:t>il</a:t>
            </a:r>
            <a:r>
              <a:rPr lang="en-US" b="1" dirty="0"/>
              <a:t> </a:t>
            </a:r>
            <a:r>
              <a:rPr lang="en-US" b="1" dirty="0" err="1"/>
              <a:t>progetto</a:t>
            </a:r>
            <a:r>
              <a:rPr lang="en-US" b="1" dirty="0"/>
              <a:t> con Microsoft Azure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Modificare</a:t>
            </a:r>
            <a:r>
              <a:rPr lang="en-US" dirty="0"/>
              <a:t> </a:t>
            </a:r>
            <a:r>
              <a:rPr lang="en-US" dirty="0" err="1"/>
              <a:t>l’applicazione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effettuare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check-in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Lanciare</a:t>
            </a:r>
            <a:r>
              <a:rPr lang="en-US" dirty="0"/>
              <a:t> la build *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Il </a:t>
            </a:r>
            <a:r>
              <a:rPr lang="en-US" dirty="0" err="1"/>
              <a:t>processo</a:t>
            </a:r>
            <a:r>
              <a:rPr lang="en-US" dirty="0"/>
              <a:t> di Deployment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avvia</a:t>
            </a:r>
            <a:r>
              <a:rPr lang="en-US" dirty="0"/>
              <a:t> a fine build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Delivery verso Azure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869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Continuous</a:t>
            </a:r>
            <a:r>
              <a:rPr lang="it-IT" dirty="0"/>
              <a:t> Integration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</a:t>
            </a:r>
            <a:endParaRPr lang="it-IT" dirty="0"/>
          </a:p>
        </p:txBody>
      </p:sp>
      <p:pic>
        <p:nvPicPr>
          <p:cNvPr id="5" name="Picture 2" descr="http://www.billtrust.com/sites/default/files/content-images/demo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822" y="3231718"/>
            <a:ext cx="3124633" cy="312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0563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Continuous</a:t>
            </a:r>
            <a:r>
              <a:rPr lang="it-IT" dirty="0"/>
              <a:t> Integration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Release Manager (</a:t>
            </a:r>
            <a:r>
              <a:rPr lang="it-IT" dirty="0" err="1" smtClean="0"/>
              <a:t>RMaaS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2302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cs typeface="Segoe UI Semilight" panose="020B0402040204020203" pitchFamily="34" charset="0"/>
            </a:endParaRPr>
          </a:p>
          <a:p>
            <a:pPr marL="0" indent="0">
              <a:buNone/>
            </a:pPr>
            <a:r>
              <a:rPr lang="en-US" dirty="0" smtClean="0">
                <a:cs typeface="Segoe UI Semilight" panose="020B0402040204020203" pitchFamily="34" charset="0"/>
              </a:rPr>
              <a:t>Da MSDN:</a:t>
            </a:r>
          </a:p>
          <a:p>
            <a:pPr marL="0" indent="0">
              <a:buNone/>
            </a:pPr>
            <a:endParaRPr lang="en-US" dirty="0">
              <a:cs typeface="Segoe UI Semilight" panose="020B0402040204020203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cs typeface="Segoe UI Semilight" panose="020B0402040204020203" pitchFamily="34" charset="0"/>
              </a:rPr>
              <a:t>Release </a:t>
            </a:r>
            <a:r>
              <a:rPr lang="en-US" dirty="0">
                <a:cs typeface="Segoe UI Semilight" panose="020B0402040204020203" pitchFamily="34" charset="0"/>
              </a:rPr>
              <a:t>Management provides a continuous deployment solution that makes release cycles </a:t>
            </a:r>
            <a:r>
              <a:rPr lang="en-US" b="1" dirty="0">
                <a:cs typeface="Segoe UI Semilight" panose="020B0402040204020203" pitchFamily="34" charset="0"/>
              </a:rPr>
              <a:t>repeatable</a:t>
            </a:r>
            <a:r>
              <a:rPr lang="en-US" dirty="0">
                <a:cs typeface="Segoe UI Semilight" panose="020B0402040204020203" pitchFamily="34" charset="0"/>
              </a:rPr>
              <a:t>, </a:t>
            </a:r>
            <a:r>
              <a:rPr lang="en-US" b="1" dirty="0">
                <a:cs typeface="Segoe UI Semilight" panose="020B0402040204020203" pitchFamily="34" charset="0"/>
              </a:rPr>
              <a:t>visible</a:t>
            </a:r>
            <a:r>
              <a:rPr lang="en-US" dirty="0">
                <a:cs typeface="Segoe UI Semilight" panose="020B0402040204020203" pitchFamily="34" charset="0"/>
              </a:rPr>
              <a:t>, and more </a:t>
            </a:r>
            <a:r>
              <a:rPr lang="en-US" b="1" dirty="0">
                <a:cs typeface="Segoe UI Semilight" panose="020B0402040204020203" pitchFamily="34" charset="0"/>
              </a:rPr>
              <a:t>efficient</a:t>
            </a:r>
            <a:r>
              <a:rPr lang="en-US" dirty="0">
                <a:cs typeface="Segoe UI Semilight" panose="020B0402040204020203" pitchFamily="34" charset="0"/>
              </a:rPr>
              <a:t> by automating deployments through every environment from Team Foundation Server (TFS) to production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Management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086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Release </a:t>
            </a:r>
            <a:r>
              <a:rPr lang="en-US" dirty="0"/>
              <a:t>Manager </a:t>
            </a:r>
            <a:r>
              <a:rPr lang="en-US" dirty="0" err="1" smtClean="0"/>
              <a:t>permette</a:t>
            </a:r>
            <a:r>
              <a:rPr lang="en-US" dirty="0" smtClean="0"/>
              <a:t> di fare CI e CD</a:t>
            </a:r>
            <a:endParaRPr lang="en-US" dirty="0"/>
          </a:p>
          <a:p>
            <a:r>
              <a:rPr lang="en-US" dirty="0" err="1" smtClean="0"/>
              <a:t>Estende</a:t>
            </a:r>
            <a:r>
              <a:rPr lang="en-US" dirty="0" smtClean="0"/>
              <a:t> le “</a:t>
            </a:r>
            <a:r>
              <a:rPr lang="en-US" dirty="0" err="1" smtClean="0"/>
              <a:t>normali</a:t>
            </a:r>
            <a:r>
              <a:rPr lang="en-US" dirty="0" smtClean="0"/>
              <a:t>” </a:t>
            </a:r>
            <a:r>
              <a:rPr lang="en-US" dirty="0" err="1" smtClean="0"/>
              <a:t>funzionalità</a:t>
            </a:r>
            <a:r>
              <a:rPr lang="en-US" dirty="0" smtClean="0"/>
              <a:t> di deploy del Build Server</a:t>
            </a:r>
            <a:endParaRPr lang="en-US" dirty="0"/>
          </a:p>
          <a:p>
            <a:r>
              <a:rPr lang="en-US" dirty="0" smtClean="0"/>
              <a:t>È </a:t>
            </a:r>
            <a:r>
              <a:rPr lang="en-US" dirty="0" err="1" smtClean="0"/>
              <a:t>personalizzabile</a:t>
            </a:r>
            <a:r>
              <a:rPr lang="en-US" dirty="0" smtClean="0"/>
              <a:t> per </a:t>
            </a:r>
            <a:r>
              <a:rPr lang="en-US" dirty="0" err="1" smtClean="0"/>
              <a:t>adattarlo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propri</a:t>
            </a:r>
            <a:r>
              <a:rPr lang="en-US" dirty="0" smtClean="0"/>
              <a:t> </a:t>
            </a:r>
            <a:r>
              <a:rPr lang="en-US" dirty="0" err="1" smtClean="0"/>
              <a:t>processi</a:t>
            </a:r>
            <a:r>
              <a:rPr lang="en-US" dirty="0" smtClean="0"/>
              <a:t> e </a:t>
            </a:r>
            <a:r>
              <a:rPr lang="en-US" dirty="0" err="1" smtClean="0"/>
              <a:t>modelli</a:t>
            </a:r>
            <a:r>
              <a:rPr lang="en-US" dirty="0" smtClean="0"/>
              <a:t> di ALM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</a:t>
            </a:r>
            <a:r>
              <a:rPr lang="en-US" dirty="0" smtClean="0"/>
              <a:t>Manager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319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Release </a:t>
            </a:r>
            <a:r>
              <a:rPr lang="en-US" dirty="0"/>
              <a:t>Manager as a </a:t>
            </a:r>
            <a:r>
              <a:rPr lang="en-US" dirty="0" smtClean="0"/>
              <a:t>Service</a:t>
            </a:r>
          </a:p>
          <a:p>
            <a:pPr lvl="1"/>
            <a:r>
              <a:rPr lang="en-US" b="1" i="1" dirty="0" smtClean="0"/>
              <a:t>*Still in preview…</a:t>
            </a:r>
            <a:endParaRPr lang="en-US" b="1" i="1" dirty="0"/>
          </a:p>
          <a:p>
            <a:pPr lvl="1"/>
            <a:r>
              <a:rPr lang="en-US" dirty="0" err="1"/>
              <a:t>Gestibile</a:t>
            </a:r>
            <a:r>
              <a:rPr lang="en-US" dirty="0"/>
              <a:t> dal Release Manager </a:t>
            </a:r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Deploy solo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sottoscrizioni</a:t>
            </a:r>
            <a:r>
              <a:rPr lang="en-US" dirty="0" smtClean="0"/>
              <a:t> Azure*</a:t>
            </a:r>
          </a:p>
          <a:p>
            <a:pPr lvl="1"/>
            <a:r>
              <a:rPr lang="en-US" dirty="0" smtClean="0"/>
              <a:t>Deploy solo in </a:t>
            </a:r>
            <a:r>
              <a:rPr lang="en-US" dirty="0" err="1" smtClean="0"/>
              <a:t>scenari</a:t>
            </a:r>
            <a:r>
              <a:rPr lang="en-US" dirty="0" smtClean="0"/>
              <a:t> agentless </a:t>
            </a:r>
            <a:r>
              <a:rPr lang="en-US" i="1" dirty="0" smtClean="0"/>
              <a:t>(PowerShell DSC)*</a:t>
            </a:r>
            <a:endParaRPr lang="en-US" i="1" dirty="0"/>
          </a:p>
          <a:p>
            <a:pPr lvl="1"/>
            <a:r>
              <a:rPr lang="en-US" dirty="0" err="1"/>
              <a:t>Disponibile</a:t>
            </a:r>
            <a:r>
              <a:rPr lang="en-US" dirty="0"/>
              <a:t> con VS 2013.4 +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</a:t>
            </a:r>
            <a:r>
              <a:rPr lang="en-US" dirty="0" smtClean="0"/>
              <a:t>Delivery con </a:t>
            </a:r>
            <a:r>
              <a:rPr lang="en-US" dirty="0" err="1" smtClean="0"/>
              <a:t>RMaaS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40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Microsoft websites:</a:t>
            </a:r>
          </a:p>
          <a:p>
            <a:pPr lvl="1"/>
            <a:r>
              <a:rPr lang="en-US" dirty="0"/>
              <a:t>http://www.visualstudio.com/explore/app-lifecycle-management-vs</a:t>
            </a:r>
          </a:p>
          <a:p>
            <a:pPr lvl="1"/>
            <a:r>
              <a:rPr lang="en-US" dirty="0"/>
              <a:t>http://msdn.microsoft.com/vstudio/ff637362.aspx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Visual Studio ALM Rangers:</a:t>
            </a:r>
          </a:p>
          <a:p>
            <a:pPr lvl="1"/>
            <a:r>
              <a:rPr lang="en-US" dirty="0"/>
              <a:t>http://aka.ms/vsarsolutions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Blog</a:t>
            </a:r>
          </a:p>
          <a:p>
            <a:pPr lvl="1"/>
            <a:r>
              <a:rPr lang="en-US" dirty="0" smtClean="0"/>
              <a:t>http://blog.dbtek.it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GetLatestVersion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http://www.getlatestversion.it/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Riferimenti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50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DAVIDE BENVEGNU’</a:t>
            </a:r>
          </a:p>
          <a:p>
            <a:pPr lvl="1"/>
            <a:r>
              <a:rPr lang="en-US" dirty="0" smtClean="0"/>
              <a:t>International Development Manager – Aruba.it</a:t>
            </a:r>
          </a:p>
          <a:p>
            <a:pPr lvl="1"/>
            <a:r>
              <a:rPr lang="en-US" dirty="0" smtClean="0"/>
              <a:t>Freelancer – </a:t>
            </a:r>
            <a:r>
              <a:rPr lang="en-US" dirty="0" err="1" smtClean="0"/>
              <a:t>DBTek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Microsoft MVP in Visual Studio ALM</a:t>
            </a:r>
          </a:p>
          <a:p>
            <a:pPr lvl="1"/>
            <a:r>
              <a:rPr lang="en-US" dirty="0" smtClean="0"/>
              <a:t>Speaker </a:t>
            </a:r>
            <a:r>
              <a:rPr lang="en-US" dirty="0"/>
              <a:t>a </a:t>
            </a:r>
            <a:r>
              <a:rPr lang="en-US" dirty="0" err="1"/>
              <a:t>eventi</a:t>
            </a:r>
            <a:r>
              <a:rPr lang="en-US" dirty="0"/>
              <a:t> </a:t>
            </a:r>
            <a:r>
              <a:rPr lang="en-US" dirty="0" err="1"/>
              <a:t>nazionali</a:t>
            </a:r>
            <a:r>
              <a:rPr lang="en-US" dirty="0"/>
              <a:t> </a:t>
            </a:r>
            <a:r>
              <a:rPr lang="en-US" i="1" dirty="0"/>
              <a:t>(Community Days, SMAU, Festival ICT</a:t>
            </a:r>
            <a:r>
              <a:rPr lang="en-US" i="1" dirty="0" smtClean="0"/>
              <a:t>…)</a:t>
            </a:r>
          </a:p>
          <a:p>
            <a:pPr lvl="1"/>
            <a:r>
              <a:rPr lang="en-US" dirty="0"/>
              <a:t>Trainer </a:t>
            </a:r>
            <a:r>
              <a:rPr lang="en-US" i="1" dirty="0" smtClean="0"/>
              <a:t>(</a:t>
            </a:r>
            <a:r>
              <a:rPr lang="en-US" i="1" dirty="0" err="1" smtClean="0"/>
              <a:t>corsi</a:t>
            </a:r>
            <a:r>
              <a:rPr lang="en-US" i="1" dirty="0" smtClean="0"/>
              <a:t> </a:t>
            </a:r>
            <a:r>
              <a:rPr lang="en-US" i="1" dirty="0" err="1"/>
              <a:t>su</a:t>
            </a:r>
            <a:r>
              <a:rPr lang="en-US" i="1" dirty="0"/>
              <a:t> Microsoft Virtual Academy - bit.ly/MVAVSOIT)</a:t>
            </a:r>
            <a:endParaRPr lang="en-US" i="1" dirty="0" smtClean="0"/>
          </a:p>
          <a:p>
            <a:pPr lvl="1"/>
            <a:r>
              <a:rPr lang="en-US" dirty="0" err="1"/>
              <a:t>Membro</a:t>
            </a:r>
            <a:r>
              <a:rPr lang="en-US" dirty="0"/>
              <a:t> di </a:t>
            </a:r>
            <a:r>
              <a:rPr lang="en-US" dirty="0" err="1" smtClean="0"/>
              <a:t>DotNetToscana</a:t>
            </a:r>
            <a:r>
              <a:rPr lang="en-US" dirty="0" smtClean="0"/>
              <a:t> e </a:t>
            </a:r>
            <a:r>
              <a:rPr lang="en-US" dirty="0" err="1" smtClean="0"/>
              <a:t>GetLatestVersion</a:t>
            </a:r>
            <a:endParaRPr lang="en-US" dirty="0" smtClean="0"/>
          </a:p>
          <a:p>
            <a:pPr lvl="1"/>
            <a:r>
              <a:rPr lang="it-IT" dirty="0" smtClean="0"/>
              <a:t>3 </a:t>
            </a:r>
            <a:r>
              <a:rPr lang="it-IT" dirty="0"/>
              <a:t>articoli come Guest Post </a:t>
            </a:r>
            <a:r>
              <a:rPr lang="it-IT" dirty="0" smtClean="0"/>
              <a:t>MSDN</a:t>
            </a:r>
          </a:p>
          <a:p>
            <a:pPr marL="393192" lvl="1" indent="0" algn="ctr">
              <a:buNone/>
            </a:pPr>
            <a:r>
              <a:rPr lang="en-US" sz="2200" dirty="0"/>
              <a:t>@</a:t>
            </a:r>
            <a:r>
              <a:rPr lang="en-US" sz="2200" dirty="0" err="1"/>
              <a:t>davidebenvegnu</a:t>
            </a:r>
            <a:r>
              <a:rPr lang="en-US" sz="2200" dirty="0"/>
              <a:t>  –  www.davidebenvegnu.com  –  blog.dbtek.it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</a:t>
            </a:r>
            <a:r>
              <a:rPr lang="en-US" dirty="0" err="1" smtClean="0"/>
              <a:t>sono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pic>
        <p:nvPicPr>
          <p:cNvPr id="5" name="Picture Placeholder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" r="38"/>
          <a:stretch>
            <a:fillRect/>
          </a:stretch>
        </p:blipFill>
        <p:spPr>
          <a:xfrm>
            <a:off x="9476400" y="787484"/>
            <a:ext cx="2106000" cy="21060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6400" y="2882016"/>
            <a:ext cx="2114476" cy="86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endParaRPr lang="it-IT" sz="2800" dirty="0" smtClean="0"/>
          </a:p>
          <a:p>
            <a:pPr algn="ctr"/>
            <a:endParaRPr lang="it-IT" sz="16000" dirty="0" smtClean="0"/>
          </a:p>
          <a:p>
            <a:pPr algn="ctr"/>
            <a:r>
              <a:rPr lang="it-IT" sz="16000" b="1" dirty="0" smtClean="0"/>
              <a:t>23/04/2015 – Pisa</a:t>
            </a:r>
          </a:p>
          <a:p>
            <a:pPr algn="ctr"/>
            <a:endParaRPr lang="it-IT" sz="16000" dirty="0"/>
          </a:p>
          <a:p>
            <a:pPr algn="ctr"/>
            <a:r>
              <a:rPr lang="it-IT" sz="16000" dirty="0" smtClean="0"/>
              <a:t>www.communitydays.it/events/azure-2015</a:t>
            </a:r>
            <a:endParaRPr lang="it-IT" sz="9600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Azure Community </a:t>
            </a:r>
            <a:r>
              <a:rPr lang="it-IT" dirty="0" err="1"/>
              <a:t>Bootcamp</a:t>
            </a:r>
            <a:r>
              <a:rPr lang="it-IT" dirty="0"/>
              <a:t> </a:t>
            </a:r>
            <a:r>
              <a:rPr lang="it-IT" dirty="0" smtClean="0"/>
              <a:t> VI ASPETTIAMO!</a:t>
            </a:r>
            <a:endParaRPr lang="it-IT" dirty="0"/>
          </a:p>
        </p:txBody>
      </p:sp>
      <p:pic>
        <p:nvPicPr>
          <p:cNvPr id="6" name="Picture 2" descr="C:\Users\davide.benvegnu\Downloads\Logo DotNetToscana\DOT NET TOSCANA AUTORING\DNT_LOGO_ORIZON_500PX1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344" y="5563698"/>
            <a:ext cx="3046784" cy="115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558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DAVIDE BENVEGNU’</a:t>
            </a:r>
          </a:p>
          <a:p>
            <a:pPr lvl="1"/>
            <a:r>
              <a:rPr lang="en-US" i="1" strike="sngStrike" dirty="0">
                <a:solidFill>
                  <a:schemeClr val="bg1">
                    <a:lumMod val="65000"/>
                  </a:schemeClr>
                </a:solidFill>
              </a:rPr>
              <a:t>International Development Manager – </a:t>
            </a:r>
            <a:r>
              <a:rPr lang="en-US" i="1" strike="sngStrike" dirty="0" smtClean="0">
                <a:solidFill>
                  <a:schemeClr val="bg1">
                    <a:lumMod val="65000"/>
                  </a:schemeClr>
                </a:solidFill>
              </a:rPr>
              <a:t>Aruba.it</a:t>
            </a:r>
          </a:p>
          <a:p>
            <a:pPr lvl="1"/>
            <a:r>
              <a:rPr lang="en-US" dirty="0" smtClean="0"/>
              <a:t>Managing Director &amp; CTO – </a:t>
            </a:r>
            <a:r>
              <a:rPr lang="en-US" dirty="0" err="1" smtClean="0"/>
              <a:t>DBTek</a:t>
            </a:r>
            <a:r>
              <a:rPr lang="en-US" dirty="0" smtClean="0"/>
              <a:t> Ltd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Microsoft MVP in Visual Studio ALM</a:t>
            </a:r>
          </a:p>
          <a:p>
            <a:pPr lvl="1"/>
            <a:r>
              <a:rPr lang="en-US" dirty="0" smtClean="0"/>
              <a:t>Speaker </a:t>
            </a:r>
            <a:r>
              <a:rPr lang="en-US" dirty="0"/>
              <a:t>a </a:t>
            </a:r>
            <a:r>
              <a:rPr lang="en-US" dirty="0" err="1"/>
              <a:t>eventi</a:t>
            </a:r>
            <a:r>
              <a:rPr lang="en-US" dirty="0"/>
              <a:t> </a:t>
            </a:r>
            <a:r>
              <a:rPr lang="en-US" dirty="0" err="1"/>
              <a:t>nazionali</a:t>
            </a:r>
            <a:r>
              <a:rPr lang="en-US" dirty="0"/>
              <a:t> </a:t>
            </a:r>
            <a:r>
              <a:rPr lang="en-US" i="1" dirty="0"/>
              <a:t>(Community Days, SMAU, Festival ICT</a:t>
            </a:r>
            <a:r>
              <a:rPr lang="en-US" i="1" dirty="0" smtClean="0"/>
              <a:t>…)</a:t>
            </a:r>
          </a:p>
          <a:p>
            <a:pPr lvl="1"/>
            <a:r>
              <a:rPr lang="en-US" dirty="0"/>
              <a:t>Trainer </a:t>
            </a:r>
            <a:r>
              <a:rPr lang="en-US" i="1" dirty="0" smtClean="0"/>
              <a:t>(</a:t>
            </a:r>
            <a:r>
              <a:rPr lang="en-US" i="1" dirty="0" err="1" smtClean="0"/>
              <a:t>corsi</a:t>
            </a:r>
            <a:r>
              <a:rPr lang="en-US" i="1" dirty="0" smtClean="0"/>
              <a:t> </a:t>
            </a:r>
            <a:r>
              <a:rPr lang="en-US" i="1" dirty="0" err="1"/>
              <a:t>su</a:t>
            </a:r>
            <a:r>
              <a:rPr lang="en-US" i="1" dirty="0"/>
              <a:t> Microsoft Virtual Academy - bit.ly/MVAVSOIT)</a:t>
            </a:r>
            <a:endParaRPr lang="en-US" i="1" dirty="0" smtClean="0"/>
          </a:p>
          <a:p>
            <a:pPr lvl="1"/>
            <a:r>
              <a:rPr lang="en-US" dirty="0" err="1"/>
              <a:t>Membro</a:t>
            </a:r>
            <a:r>
              <a:rPr lang="en-US" dirty="0"/>
              <a:t> di </a:t>
            </a:r>
            <a:r>
              <a:rPr lang="en-US" dirty="0" err="1" smtClean="0"/>
              <a:t>DotNetToscana</a:t>
            </a:r>
            <a:r>
              <a:rPr lang="en-US" dirty="0" smtClean="0"/>
              <a:t> e </a:t>
            </a:r>
            <a:r>
              <a:rPr lang="en-US" dirty="0" err="1" smtClean="0"/>
              <a:t>GetLatestVersion</a:t>
            </a:r>
            <a:endParaRPr lang="en-US" dirty="0" smtClean="0"/>
          </a:p>
          <a:p>
            <a:pPr lvl="1"/>
            <a:r>
              <a:rPr lang="it-IT" dirty="0"/>
              <a:t>3</a:t>
            </a:r>
            <a:r>
              <a:rPr lang="it-IT" smtClean="0"/>
              <a:t> </a:t>
            </a:r>
            <a:r>
              <a:rPr lang="it-IT" dirty="0"/>
              <a:t>articoli come Guest Post </a:t>
            </a:r>
            <a:r>
              <a:rPr lang="it-IT" dirty="0" smtClean="0"/>
              <a:t>MSDN</a:t>
            </a:r>
          </a:p>
          <a:p>
            <a:pPr marL="393192" lvl="1" indent="0" algn="ctr">
              <a:buNone/>
            </a:pPr>
            <a:r>
              <a:rPr lang="en-US" sz="2200" dirty="0"/>
              <a:t>@</a:t>
            </a:r>
            <a:r>
              <a:rPr lang="en-US" sz="2200" dirty="0" err="1"/>
              <a:t>davidebenvegnu</a:t>
            </a:r>
            <a:r>
              <a:rPr lang="en-US" sz="2200" dirty="0"/>
              <a:t>  –  www.davidebenvegnu.com  –  blog.dbtek.it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</a:t>
            </a:r>
            <a:r>
              <a:rPr lang="en-US" dirty="0" err="1" smtClean="0"/>
              <a:t>sono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pic>
        <p:nvPicPr>
          <p:cNvPr id="5" name="Picture Placeholder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" r="38"/>
          <a:stretch>
            <a:fillRect/>
          </a:stretch>
        </p:blipFill>
        <p:spPr>
          <a:xfrm>
            <a:off x="9476400" y="787484"/>
            <a:ext cx="2106000" cy="21060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6400" y="2882016"/>
            <a:ext cx="2114476" cy="86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1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lnSpc>
                <a:spcPct val="150000"/>
              </a:lnSpc>
            </a:pPr>
            <a:r>
              <a:rPr lang="en-US" dirty="0"/>
              <a:t>CI e CD: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smtClean="0"/>
              <a:t>e come?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Integrazione con </a:t>
            </a:r>
            <a:r>
              <a:rPr lang="it-IT" dirty="0" err="1" smtClean="0"/>
              <a:t>Azure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 smtClean="0"/>
              <a:t>Release Manager </a:t>
            </a:r>
            <a:r>
              <a:rPr lang="it-IT" dirty="0" err="1" smtClean="0"/>
              <a:t>as</a:t>
            </a:r>
            <a:r>
              <a:rPr lang="it-IT" dirty="0" smtClean="0"/>
              <a:t> a Service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02/02/2015 – </a:t>
            </a:r>
            <a:r>
              <a:rPr lang="en-US" dirty="0" err="1" smtClean="0"/>
              <a:t>Introduzione</a:t>
            </a:r>
            <a:r>
              <a:rPr lang="en-US" dirty="0" smtClean="0"/>
              <a:t> a Visual Studio Online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02/03/2015</a:t>
            </a:r>
            <a:r>
              <a:rPr lang="it-IT" dirty="0"/>
              <a:t> </a:t>
            </a:r>
            <a:r>
              <a:rPr lang="en-US" dirty="0" smtClean="0"/>
              <a:t>– </a:t>
            </a:r>
            <a:r>
              <a:rPr lang="it-IT" dirty="0" smtClean="0"/>
              <a:t>Gestione </a:t>
            </a:r>
            <a:r>
              <a:rPr lang="it-IT" dirty="0"/>
              <a:t>del codice </a:t>
            </a:r>
            <a:r>
              <a:rPr lang="it-IT" dirty="0" smtClean="0"/>
              <a:t>sorgente </a:t>
            </a:r>
            <a:r>
              <a:rPr lang="it-IT" dirty="0"/>
              <a:t>con </a:t>
            </a:r>
            <a:r>
              <a:rPr lang="it-IT" dirty="0" smtClean="0"/>
              <a:t>Visual Studio Online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13/04/2015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Continuous Integration con Visual Studio Online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04/05/2015 – Cloud </a:t>
            </a:r>
            <a:r>
              <a:rPr lang="en-US" dirty="0"/>
              <a:t>Load Testing con Visual Studio </a:t>
            </a:r>
            <a:r>
              <a:rPr lang="en-US" dirty="0" smtClean="0"/>
              <a:t>Online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01/06/2015 – </a:t>
            </a:r>
            <a:r>
              <a:rPr lang="en-US" dirty="0" err="1" smtClean="0"/>
              <a:t>Integrare</a:t>
            </a:r>
            <a:r>
              <a:rPr lang="en-US" dirty="0" smtClean="0"/>
              <a:t> </a:t>
            </a:r>
            <a:r>
              <a:rPr lang="en-US" dirty="0"/>
              <a:t>Visual Studio Online: Rest API &amp; Service Hooks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Continuous</a:t>
            </a:r>
            <a:r>
              <a:rPr lang="it-IT" dirty="0" smtClean="0"/>
              <a:t> Integration con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CI e CD: </a:t>
            </a:r>
            <a:r>
              <a:rPr lang="en-US" dirty="0" err="1"/>
              <a:t>cosa</a:t>
            </a:r>
            <a:r>
              <a:rPr lang="en-US" dirty="0"/>
              <a:t> e come?</a:t>
            </a:r>
          </a:p>
        </p:txBody>
      </p:sp>
    </p:spTree>
    <p:extLst>
      <p:ext uri="{BB962C8B-B14F-4D97-AF65-F5344CB8AC3E}">
        <p14:creationId xmlns:p14="http://schemas.microsoft.com/office/powerpoint/2010/main" val="3078390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CI</a:t>
            </a:r>
            <a:r>
              <a:rPr lang="en-US" dirty="0"/>
              <a:t>: Continuous Integration</a:t>
            </a:r>
          </a:p>
          <a:p>
            <a:pPr lvl="1"/>
            <a:r>
              <a:rPr lang="en-US" dirty="0"/>
              <a:t>Build </a:t>
            </a:r>
            <a:r>
              <a:rPr lang="en-US" dirty="0" err="1"/>
              <a:t>dopo</a:t>
            </a:r>
            <a:r>
              <a:rPr lang="en-US" dirty="0"/>
              <a:t> </a:t>
            </a: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modifica</a:t>
            </a:r>
            <a:endParaRPr lang="en-US" dirty="0"/>
          </a:p>
          <a:p>
            <a:pPr lvl="1"/>
            <a:r>
              <a:rPr lang="en-US" dirty="0" err="1"/>
              <a:t>Esecuzione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unit test </a:t>
            </a:r>
            <a:r>
              <a:rPr lang="en-US" i="1" dirty="0"/>
              <a:t>(</a:t>
            </a:r>
            <a:r>
              <a:rPr lang="en-US" i="1" dirty="0" err="1"/>
              <a:t>opzionale</a:t>
            </a:r>
            <a:r>
              <a:rPr lang="en-US" i="1" dirty="0"/>
              <a:t> ma </a:t>
            </a:r>
            <a:r>
              <a:rPr lang="en-US" b="1" i="1" dirty="0" err="1"/>
              <a:t>consigliata</a:t>
            </a:r>
            <a:r>
              <a:rPr lang="en-US" i="1" dirty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CD: Continuous Delivery</a:t>
            </a:r>
          </a:p>
          <a:p>
            <a:pPr lvl="1"/>
            <a:r>
              <a:rPr lang="en-US" dirty="0"/>
              <a:t>Continuous Integration</a:t>
            </a:r>
          </a:p>
          <a:p>
            <a:pPr lvl="1"/>
            <a:r>
              <a:rPr lang="en-US" dirty="0"/>
              <a:t>Deploy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 e CD: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82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VSO </a:t>
            </a:r>
            <a:r>
              <a:rPr lang="en-US" dirty="0" err="1"/>
              <a:t>fornisce</a:t>
            </a:r>
            <a:r>
              <a:rPr lang="en-US" dirty="0"/>
              <a:t> un Build Controller </a:t>
            </a:r>
            <a:r>
              <a:rPr lang="en-US" i="1" dirty="0"/>
              <a:t>(60 </a:t>
            </a:r>
            <a:r>
              <a:rPr lang="en-US" i="1" dirty="0" err="1"/>
              <a:t>minuti</a:t>
            </a:r>
            <a:r>
              <a:rPr lang="en-US" i="1" dirty="0"/>
              <a:t> gratis)</a:t>
            </a:r>
            <a:r>
              <a:rPr lang="en-US" dirty="0"/>
              <a:t> </a:t>
            </a:r>
          </a:p>
          <a:p>
            <a:r>
              <a:rPr lang="en-US" dirty="0" err="1"/>
              <a:t>Hostato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Azure, non </a:t>
            </a:r>
            <a:r>
              <a:rPr lang="en-US" dirty="0" err="1"/>
              <a:t>c’è</a:t>
            </a:r>
            <a:r>
              <a:rPr lang="en-US" dirty="0"/>
              <a:t> </a:t>
            </a:r>
            <a:r>
              <a:rPr lang="en-US" dirty="0" err="1"/>
              <a:t>bisogno</a:t>
            </a:r>
            <a:r>
              <a:rPr lang="en-US" dirty="0"/>
              <a:t> di </a:t>
            </a:r>
            <a:r>
              <a:rPr lang="en-US" dirty="0" err="1"/>
              <a:t>altri</a:t>
            </a:r>
            <a:r>
              <a:rPr lang="en-US" dirty="0"/>
              <a:t> server</a:t>
            </a:r>
          </a:p>
          <a:p>
            <a:r>
              <a:rPr lang="en-US" dirty="0" err="1"/>
              <a:t>Definizione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Build da Visual Studio </a:t>
            </a:r>
          </a:p>
          <a:p>
            <a:r>
              <a:rPr lang="it-IT" dirty="0"/>
              <a:t>Diverse modalità:</a:t>
            </a:r>
          </a:p>
          <a:p>
            <a:pPr lvl="1"/>
            <a:r>
              <a:rPr lang="it-IT" dirty="0"/>
              <a:t>Manuale</a:t>
            </a:r>
          </a:p>
          <a:p>
            <a:pPr lvl="1"/>
            <a:r>
              <a:rPr lang="it-IT" dirty="0" err="1"/>
              <a:t>Continuous</a:t>
            </a:r>
            <a:r>
              <a:rPr lang="it-IT" dirty="0"/>
              <a:t> Integration (</a:t>
            </a:r>
            <a:r>
              <a:rPr lang="it-IT" i="1" dirty="0" err="1"/>
              <a:t>build</a:t>
            </a:r>
            <a:r>
              <a:rPr lang="it-IT" i="1" dirty="0"/>
              <a:t> a ogni check-in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Rolling</a:t>
            </a:r>
            <a:r>
              <a:rPr lang="it-IT" dirty="0"/>
              <a:t> </a:t>
            </a:r>
            <a:r>
              <a:rPr lang="it-IT" dirty="0" err="1"/>
              <a:t>Build</a:t>
            </a:r>
            <a:r>
              <a:rPr lang="it-IT" dirty="0"/>
              <a:t> (</a:t>
            </a:r>
            <a:r>
              <a:rPr lang="it-IT" i="1" dirty="0" err="1"/>
              <a:t>build</a:t>
            </a:r>
            <a:r>
              <a:rPr lang="it-IT" i="1" dirty="0"/>
              <a:t> consecutive se non in esecuzione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Gated</a:t>
            </a:r>
            <a:r>
              <a:rPr lang="it-IT" dirty="0"/>
              <a:t> check-in (</a:t>
            </a:r>
            <a:r>
              <a:rPr lang="it-IT" i="1" dirty="0"/>
              <a:t>check-in confermato solo se la </a:t>
            </a:r>
            <a:r>
              <a:rPr lang="it-IT" i="1" dirty="0" err="1"/>
              <a:t>build</a:t>
            </a:r>
            <a:r>
              <a:rPr lang="it-IT" i="1" dirty="0"/>
              <a:t> ha successo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Scheduled</a:t>
            </a:r>
            <a:r>
              <a:rPr lang="it-IT" dirty="0"/>
              <a:t> </a:t>
            </a:r>
            <a:r>
              <a:rPr lang="it-IT" dirty="0" err="1"/>
              <a:t>Build</a:t>
            </a:r>
            <a:r>
              <a:rPr lang="it-IT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as a Service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537" y="2969933"/>
            <a:ext cx="1176925" cy="106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012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Sistema di Build </a:t>
            </a:r>
            <a:r>
              <a:rPr lang="en-US" dirty="0" err="1"/>
              <a:t>completamente</a:t>
            </a:r>
            <a:r>
              <a:rPr lang="en-US" dirty="0"/>
              <a:t> </a:t>
            </a:r>
            <a:r>
              <a:rPr lang="en-US" dirty="0" err="1"/>
              <a:t>nuovo</a:t>
            </a:r>
            <a:endParaRPr lang="en-US" dirty="0"/>
          </a:p>
          <a:p>
            <a:r>
              <a:rPr lang="en-US" dirty="0" smtClean="0"/>
              <a:t>Non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basato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definizioni</a:t>
            </a:r>
            <a:r>
              <a:rPr lang="en-US" dirty="0"/>
              <a:t> XAML </a:t>
            </a:r>
            <a:r>
              <a:rPr lang="en-US" i="1" dirty="0"/>
              <a:t>(WF)</a:t>
            </a:r>
            <a:r>
              <a:rPr lang="en-US" dirty="0"/>
              <a:t> ma </a:t>
            </a:r>
            <a:r>
              <a:rPr lang="en-US" dirty="0" err="1"/>
              <a:t>su</a:t>
            </a:r>
            <a:r>
              <a:rPr lang="en-US" dirty="0"/>
              <a:t> step </a:t>
            </a:r>
            <a:r>
              <a:rPr lang="en-US" dirty="0" err="1"/>
              <a:t>configurabili</a:t>
            </a:r>
            <a:r>
              <a:rPr lang="en-US" dirty="0"/>
              <a:t> e </a:t>
            </a:r>
            <a:r>
              <a:rPr lang="en-US" dirty="0" err="1"/>
              <a:t>personalizzabili</a:t>
            </a:r>
            <a:endParaRPr lang="en-US" dirty="0"/>
          </a:p>
          <a:p>
            <a:r>
              <a:rPr lang="en-US" dirty="0" smtClean="0"/>
              <a:t>Si </a:t>
            </a:r>
            <a:r>
              <a:rPr lang="en-US" dirty="0" err="1"/>
              <a:t>affiancherà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Build </a:t>
            </a:r>
            <a:r>
              <a:rPr lang="en-US" dirty="0" err="1"/>
              <a:t>attuale</a:t>
            </a:r>
            <a:endParaRPr lang="en-US" dirty="0"/>
          </a:p>
          <a:p>
            <a:r>
              <a:rPr lang="en-US" dirty="0" err="1" smtClean="0"/>
              <a:t>Sarà</a:t>
            </a:r>
            <a:r>
              <a:rPr lang="en-US" dirty="0" smtClean="0"/>
              <a:t>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creare</a:t>
            </a:r>
            <a:r>
              <a:rPr lang="en-US" dirty="0"/>
              <a:t> le Build </a:t>
            </a:r>
            <a:br>
              <a:rPr lang="en-US" dirty="0"/>
            </a:br>
            <a:r>
              <a:rPr lang="en-US" dirty="0"/>
              <a:t>definitions da web</a:t>
            </a:r>
          </a:p>
          <a:p>
            <a:r>
              <a:rPr lang="en-US" dirty="0" err="1" smtClean="0"/>
              <a:t>Disponibilità</a:t>
            </a:r>
            <a:r>
              <a:rPr lang="en-US" dirty="0" smtClean="0"/>
              <a:t> </a:t>
            </a:r>
            <a:r>
              <a:rPr lang="en-US" dirty="0"/>
              <a:t>Q2-2015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800" dirty="0" err="1"/>
              <a:t>Visibilità</a:t>
            </a:r>
            <a:r>
              <a:rPr lang="en-US" sz="2800" dirty="0"/>
              <a:t> </a:t>
            </a:r>
            <a:r>
              <a:rPr lang="en-US" sz="2800" b="1" dirty="0"/>
              <a:t>real-time</a:t>
            </a:r>
            <a:r>
              <a:rPr lang="en-US" sz="2800" dirty="0"/>
              <a:t> </a:t>
            </a:r>
            <a:r>
              <a:rPr lang="en-US" sz="2800" dirty="0" err="1"/>
              <a:t>delle</a:t>
            </a:r>
            <a:r>
              <a:rPr lang="en-US" sz="2800" dirty="0"/>
              <a:t> build </a:t>
            </a:r>
            <a:r>
              <a:rPr lang="en-US" sz="2800" dirty="0" err="1"/>
              <a:t>su</a:t>
            </a:r>
            <a:r>
              <a:rPr lang="en-US" sz="2800" dirty="0"/>
              <a:t> web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800" dirty="0"/>
              <a:t>Build </a:t>
            </a:r>
            <a:r>
              <a:rPr lang="en-US" sz="2800" b="1" dirty="0">
                <a:solidFill>
                  <a:srgbClr val="7030A0"/>
                </a:solidFill>
              </a:rPr>
              <a:t>Cross platform </a:t>
            </a:r>
            <a:r>
              <a:rPr lang="en-US" sz="2800" dirty="0"/>
              <a:t>(!!!)</a:t>
            </a:r>
          </a:p>
          <a:p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</a:t>
            </a:r>
            <a:r>
              <a:rPr lang="en-US" dirty="0" err="1" smtClean="0"/>
              <a:t>vNext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#VSOCI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044" y="2864382"/>
            <a:ext cx="8756296" cy="370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719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7623E-6 9.71403E-7 L 1.37623E-6 9.71403E-7 L 0.0097 -0.00658 C 0.01098 -0.00749 0.01239 -0.00749 0.01341 -0.00885 C 0.01456 -0.01044 0.01468 -0.01407 0.01583 -0.01543 C 0.01813 -0.0177 0.02107 -0.01725 0.02324 -0.01974 C 0.03383 -0.03223 0.02043 -0.01725 0.03064 -0.02632 C 0.04009 -0.03472 0.02873 -0.02723 0.03792 -0.03268 C 0.03919 -0.03495 0.04022 -0.03767 0.04162 -0.03926 C 0.04277 -0.04062 0.04417 -0.0404 0.04532 -0.04153 C 0.0466 -0.04267 0.04762 -0.04471 0.04903 -0.04584 C 0.05017 -0.04675 0.05158 -0.04698 0.05273 -0.04811 C 0.054 -0.04925 0.05503 -0.05129 0.0563 -0.05242 C 0.05745 -0.05333 0.05886 -0.05356 0.06 -0.05447 C 0.06141 -0.0556 0.0623 -0.05787 0.06371 -0.05878 C 0.06613 -0.06082 0.07111 -0.06332 0.07111 -0.06332 C 0.07226 -0.06536 0.07328 -0.06809 0.07481 -0.06967 C 0.07583 -0.07104 0.07724 -0.07104 0.07839 -0.07194 C 0.07979 -0.07308 0.08081 -0.07512 0.08209 -0.07626 C 0.08324 -0.07739 0.08464 -0.07739 0.08579 -0.07853 C 0.09524 -0.08692 0.08388 -0.07943 0.0932 -0.08511 C 0.09435 -0.08715 0.09575 -0.08919 0.09677 -0.09146 C 0.09779 -0.09351 0.09805 -0.09668 0.09933 -0.09804 C 0.11426 -0.11484 0.10188 -0.09396 0.10916 -0.10667 " pathEditMode="relative" ptsTypes="AAAAAAAAAAAAAAAAAAAAAA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BE57A2-D666-4652-B423-3EEF5C79D9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0</TotalTime>
  <Words>683</Words>
  <Application>Microsoft Office PowerPoint</Application>
  <PresentationFormat>Widescreen</PresentationFormat>
  <Paragraphs>163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Century Gothic</vt:lpstr>
      <vt:lpstr>Palatino Linotype</vt:lpstr>
      <vt:lpstr>Segoe UI Semilight</vt:lpstr>
      <vt:lpstr>Wingdings 2</vt:lpstr>
      <vt:lpstr>Presentation on brainstorming</vt:lpstr>
      <vt:lpstr>Continuous Integration  con VSO</vt:lpstr>
      <vt:lpstr>Chi sono</vt:lpstr>
      <vt:lpstr>Chi sono</vt:lpstr>
      <vt:lpstr>Agenda</vt:lpstr>
      <vt:lpstr>Serie</vt:lpstr>
      <vt:lpstr>CI e CD: cosa e come?</vt:lpstr>
      <vt:lpstr>CI e CD: cosa sono?</vt:lpstr>
      <vt:lpstr>Build as a Service</vt:lpstr>
      <vt:lpstr>Build vNext</vt:lpstr>
      <vt:lpstr>Continuous Integration</vt:lpstr>
      <vt:lpstr>Continuous Delivery</vt:lpstr>
      <vt:lpstr>Integrazione con Azure</vt:lpstr>
      <vt:lpstr>Continuous Delivery verso Azure</vt:lpstr>
      <vt:lpstr>Demo</vt:lpstr>
      <vt:lpstr>Release Manager (RMaaS)</vt:lpstr>
      <vt:lpstr>Release Management</vt:lpstr>
      <vt:lpstr>Release Manager</vt:lpstr>
      <vt:lpstr>Continuous Delivery con RMaaS</vt:lpstr>
      <vt:lpstr>Riferimenti</vt:lpstr>
      <vt:lpstr>Azure Community Bootcamp  VI ASPETTIAMO!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2015-01-27T16:03:44Z</dcterms:created>
  <dcterms:modified xsi:type="dcterms:W3CDTF">2015-04-14T06:47:51Z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</Properties>
</file>