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2"/>
  </p:sldMasterIdLst>
  <p:notesMasterIdLst>
    <p:notesMasterId r:id="rId29"/>
  </p:notesMasterIdLst>
  <p:sldIdLst>
    <p:sldId id="272" r:id="rId3"/>
    <p:sldId id="275" r:id="rId4"/>
    <p:sldId id="273" r:id="rId5"/>
    <p:sldId id="274" r:id="rId6"/>
    <p:sldId id="280" r:id="rId7"/>
    <p:sldId id="276" r:id="rId8"/>
    <p:sldId id="281" r:id="rId9"/>
    <p:sldId id="277" r:id="rId10"/>
    <p:sldId id="278" r:id="rId11"/>
    <p:sldId id="282" r:id="rId12"/>
    <p:sldId id="283" r:id="rId13"/>
    <p:sldId id="284" r:id="rId14"/>
    <p:sldId id="296" r:id="rId15"/>
    <p:sldId id="297" r:id="rId16"/>
    <p:sldId id="285" r:id="rId17"/>
    <p:sldId id="286" r:id="rId18"/>
    <p:sldId id="287" r:id="rId19"/>
    <p:sldId id="288" r:id="rId20"/>
    <p:sldId id="289" r:id="rId21"/>
    <p:sldId id="291" r:id="rId22"/>
    <p:sldId id="292" r:id="rId23"/>
    <p:sldId id="290" r:id="rId24"/>
    <p:sldId id="294" r:id="rId25"/>
    <p:sldId id="295" r:id="rId26"/>
    <p:sldId id="298" r:id="rId27"/>
    <p:sldId id="29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9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5E8FBBC-A05D-49CA-BB35-085C692D9962}" type="datetime1">
              <a:rPr lang="en-US" smtClean="0"/>
              <a:t>2/2/2015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VSOIntro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7416800" cy="365125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sz="1600" dirty="0" err="1" smtClean="0"/>
              <a:t>VSOIntro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VSOIntro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CD2DAF6-F0B0-466E-B7B1-DEA98FEE8F45}" type="datetime1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7416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 b="0" i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#</a:t>
            </a:r>
            <a:r>
              <a:rPr lang="en-US" dirty="0" err="1" smtClean="0"/>
              <a:t>VSOIntro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14746"/>
            <a:ext cx="10972800" cy="47098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3611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basic.it/DettaglioNews/tabid/160/ArticleId/1772/Le-novita-di-Visual-Studio-2015.aspx" TargetMode="External"/><Relationship Id="rId2" Type="http://schemas.openxmlformats.org/officeDocument/2006/relationships/hyperlink" Target="https://msevents.microsoft.com/CUI/EventDetail.aspx?EventID=1032613096&amp;culture=it-I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err="1" smtClean="0"/>
              <a:t>Introduzione</a:t>
            </a:r>
            <a:r>
              <a:rPr lang="en-US" dirty="0" smtClean="0"/>
              <a:t> a </a:t>
            </a:r>
            <a:br>
              <a:rPr lang="en-US" dirty="0" smtClean="0"/>
            </a:br>
            <a:r>
              <a:rPr lang="en-US" dirty="0" smtClean="0"/>
              <a:t>Visual Studio Online</a:t>
            </a:r>
            <a:endParaRPr lang="en-US" dirty="0"/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</a:t>
            </a:r>
            <a:r>
              <a:rPr lang="it-IT" sz="2000" dirty="0" err="1" smtClean="0"/>
              <a:t>VSOIntro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Gratis</a:t>
            </a:r>
            <a:r>
              <a:rPr lang="it-IT" dirty="0" smtClean="0"/>
              <a:t> </a:t>
            </a:r>
            <a:r>
              <a:rPr lang="it-IT" dirty="0"/>
              <a:t>fino a 5 utenti</a:t>
            </a:r>
          </a:p>
          <a:p>
            <a:r>
              <a:rPr lang="it-IT" dirty="0"/>
              <a:t>Benefit con MSDN (</a:t>
            </a:r>
            <a:r>
              <a:rPr lang="it-IT" i="1" dirty="0" err="1"/>
              <a:t>build</a:t>
            </a:r>
            <a:r>
              <a:rPr lang="it-IT" i="1" dirty="0"/>
              <a:t> e </a:t>
            </a:r>
            <a:r>
              <a:rPr lang="it-IT" i="1" dirty="0" err="1"/>
              <a:t>load</a:t>
            </a:r>
            <a:r>
              <a:rPr lang="it-IT" i="1" dirty="0"/>
              <a:t> </a:t>
            </a:r>
            <a:r>
              <a:rPr lang="it-IT" i="1" dirty="0" err="1"/>
              <a:t>testing</a:t>
            </a:r>
            <a:r>
              <a:rPr lang="it-IT" dirty="0"/>
              <a:t>)</a:t>
            </a:r>
          </a:p>
          <a:p>
            <a:r>
              <a:rPr lang="en-US" dirty="0" err="1"/>
              <a:t>Licenze</a:t>
            </a:r>
            <a:r>
              <a:rPr lang="en-US" dirty="0"/>
              <a:t> Stakeholder </a:t>
            </a:r>
            <a:r>
              <a:rPr lang="en-US" dirty="0" err="1"/>
              <a:t>gratuite</a:t>
            </a:r>
            <a:endParaRPr lang="en-US" dirty="0"/>
          </a:p>
          <a:p>
            <a:endParaRPr lang="it-IT" dirty="0"/>
          </a:p>
          <a:p>
            <a:r>
              <a:rPr lang="en-US" dirty="0"/>
              <a:t>È </a:t>
            </a:r>
            <a:r>
              <a:rPr lang="en-US" dirty="0" err="1"/>
              <a:t>possibile</a:t>
            </a:r>
            <a:r>
              <a:rPr lang="en-US" dirty="0"/>
              <a:t> </a:t>
            </a:r>
            <a:r>
              <a:rPr lang="en-US" dirty="0" err="1"/>
              <a:t>scegliere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Data Center dove </a:t>
            </a:r>
            <a:r>
              <a:rPr lang="en-US" dirty="0" err="1"/>
              <a:t>creare</a:t>
            </a:r>
            <a:r>
              <a:rPr lang="en-US" dirty="0"/>
              <a:t> </a:t>
            </a:r>
            <a:r>
              <a:rPr lang="en-US" dirty="0" err="1"/>
              <a:t>l’account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Stati</a:t>
            </a:r>
            <a:r>
              <a:rPr lang="en-US" dirty="0"/>
              <a:t> </a:t>
            </a:r>
            <a:r>
              <a:rPr lang="en-US" dirty="0" err="1"/>
              <a:t>Uniti</a:t>
            </a:r>
            <a:r>
              <a:rPr lang="en-US" dirty="0"/>
              <a:t> </a:t>
            </a:r>
            <a:r>
              <a:rPr lang="en-US" dirty="0" err="1"/>
              <a:t>centro-meridionali</a:t>
            </a:r>
            <a:endParaRPr lang="en-US" dirty="0"/>
          </a:p>
          <a:p>
            <a:pPr lvl="1"/>
            <a:r>
              <a:rPr lang="en-US" dirty="0"/>
              <a:t>Europa </a:t>
            </a:r>
            <a:r>
              <a:rPr lang="en-US" dirty="0" err="1"/>
              <a:t>Occidentale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253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https://app.vssps.visualstudio.com/_static/tfs/20141013T214103/_content/create-a-free-visual-studio-online-accou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78" y="2053256"/>
            <a:ext cx="3333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VSO: </a:t>
            </a:r>
            <a:r>
              <a:rPr lang="en-US" dirty="0" err="1" smtClean="0"/>
              <a:t>Caratteristiche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810" y="1600572"/>
            <a:ext cx="1800225" cy="1428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380" y="1600572"/>
            <a:ext cx="1790700" cy="1428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425" y="1600572"/>
            <a:ext cx="1581150" cy="1428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334" y="4202489"/>
            <a:ext cx="1781175" cy="1428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580" y="4202489"/>
            <a:ext cx="1638300" cy="1428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650" y="4202489"/>
            <a:ext cx="1790700" cy="1428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41412" y="3083075"/>
            <a:ext cx="1653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Sviluppo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4713" y="3079305"/>
            <a:ext cx="34978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Gestione del lavoro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92878" y="3083075"/>
            <a:ext cx="102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Build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9186" y="5684992"/>
            <a:ext cx="817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Test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51880" y="5688762"/>
            <a:ext cx="1399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Deploy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92878" y="5684992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Analisi</a:t>
            </a:r>
            <a:endParaRPr lang="it-IT" sz="32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266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Source </a:t>
            </a:r>
            <a:r>
              <a:rPr lang="it-IT" dirty="0"/>
              <a:t>&amp; Version Control</a:t>
            </a:r>
          </a:p>
          <a:p>
            <a:r>
              <a:rPr lang="it-IT" dirty="0" err="1"/>
              <a:t>Repository</a:t>
            </a:r>
            <a:r>
              <a:rPr lang="it-IT" dirty="0"/>
              <a:t> con TFVC o </a:t>
            </a:r>
            <a:r>
              <a:rPr lang="it-IT" dirty="0" err="1"/>
              <a:t>Git</a:t>
            </a:r>
            <a:endParaRPr lang="it-IT" dirty="0"/>
          </a:p>
          <a:p>
            <a:r>
              <a:rPr lang="it-IT" dirty="0"/>
              <a:t>Cronologia delle modifiche</a:t>
            </a:r>
          </a:p>
          <a:p>
            <a:r>
              <a:rPr lang="it-IT" dirty="0"/>
              <a:t>Revisione del codice</a:t>
            </a:r>
          </a:p>
          <a:p>
            <a:r>
              <a:rPr lang="it-IT" dirty="0"/>
              <a:t>Gestione dei </a:t>
            </a:r>
            <a:r>
              <a:rPr lang="it-IT" dirty="0" err="1"/>
              <a:t>branch</a:t>
            </a:r>
            <a:r>
              <a:rPr lang="it-IT" dirty="0"/>
              <a:t> (anche grafica)</a:t>
            </a:r>
          </a:p>
          <a:p>
            <a:r>
              <a:rPr lang="it-IT" dirty="0"/>
              <a:t>Cross </a:t>
            </a:r>
            <a:r>
              <a:rPr lang="it-IT" dirty="0" err="1"/>
              <a:t>platform</a:t>
            </a:r>
            <a:r>
              <a:rPr lang="it-IT" dirty="0"/>
              <a:t> (</a:t>
            </a:r>
            <a:r>
              <a:rPr lang="it-IT" i="1" dirty="0"/>
              <a:t>Team Explorer </a:t>
            </a:r>
            <a:r>
              <a:rPr lang="it-IT" i="1" dirty="0" err="1"/>
              <a:t>Everywhere</a:t>
            </a:r>
            <a:r>
              <a:rPr lang="it-IT" dirty="0"/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VSO: </a:t>
            </a:r>
            <a:r>
              <a:rPr lang="en-US" dirty="0" err="1" smtClean="0"/>
              <a:t>Sviluppo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38806" cy="233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11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Sviluppo Cross Platform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1614746"/>
            <a:ext cx="10972800" cy="470985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Ma con Visual Studio Online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solo </a:t>
            </a:r>
            <a:r>
              <a:rPr lang="en-US" dirty="0" err="1" smtClean="0"/>
              <a:t>sviluppare</a:t>
            </a:r>
            <a:r>
              <a:rPr lang="en-US" dirty="0" smtClean="0"/>
              <a:t> con </a:t>
            </a:r>
            <a:r>
              <a:rPr lang="en-US" dirty="0" err="1" smtClean="0"/>
              <a:t>tecnologie</a:t>
            </a:r>
            <a:r>
              <a:rPr lang="en-US" dirty="0" smtClean="0"/>
              <a:t> Microsoft in </a:t>
            </a:r>
            <a:r>
              <a:rPr lang="en-US" dirty="0" err="1" smtClean="0"/>
              <a:t>ambiente</a:t>
            </a:r>
            <a:r>
              <a:rPr lang="en-US" dirty="0" smtClean="0"/>
              <a:t> Microsoft…</a:t>
            </a:r>
            <a:endParaRPr lang="en-US" dirty="0"/>
          </a:p>
        </p:txBody>
      </p:sp>
      <p:sp>
        <p:nvSpPr>
          <p:cNvPr id="11" name="TextBox 6"/>
          <p:cNvSpPr txBox="1"/>
          <p:nvPr/>
        </p:nvSpPr>
        <p:spPr>
          <a:xfrm rot="21012198">
            <a:off x="2328437" y="3493012"/>
            <a:ext cx="6816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spcAft>
                <a:spcPts val="1200"/>
              </a:spcAft>
              <a:buSzPct val="90000"/>
            </a:pPr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 Semilight" panose="020B0402040204020203" pitchFamily="34" charset="0"/>
              </a:rPr>
              <a:t>Assolutamente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Segoe UI Semilight" panose="020B0402040204020203" pitchFamily="34" charset="0"/>
              </a:rPr>
              <a:t> FALSO!</a:t>
            </a:r>
          </a:p>
        </p:txBody>
      </p:sp>
    </p:spTree>
    <p:extLst>
      <p:ext uri="{BB962C8B-B14F-4D97-AF65-F5344CB8AC3E}">
        <p14:creationId xmlns:p14="http://schemas.microsoft.com/office/powerpoint/2010/main" val="3101242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eam expl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779" y="2328514"/>
            <a:ext cx="3403732" cy="234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Plugin </a:t>
            </a:r>
            <a:r>
              <a:rPr lang="en-US" dirty="0" err="1"/>
              <a:t>grafico</a:t>
            </a:r>
            <a:r>
              <a:rPr lang="en-US" dirty="0"/>
              <a:t> per Eclipse + CLI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 err="1"/>
              <a:t>Molti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operativi</a:t>
            </a:r>
            <a:r>
              <a:rPr lang="en-US" dirty="0"/>
              <a:t> e </a:t>
            </a:r>
            <a:r>
              <a:rPr lang="en-US" dirty="0" err="1"/>
              <a:t>piattaforme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Windows </a:t>
            </a:r>
            <a:r>
              <a:rPr lang="en-US" i="1" dirty="0"/>
              <a:t>(x86 &amp; x64)</a:t>
            </a:r>
          </a:p>
          <a:p>
            <a:pPr lvl="1"/>
            <a:r>
              <a:rPr lang="en-US" dirty="0"/>
              <a:t>Linux </a:t>
            </a:r>
            <a:r>
              <a:rPr lang="en-US" i="1" dirty="0"/>
              <a:t>(PowerPC, x86 &amp; x64)</a:t>
            </a:r>
            <a:endParaRPr lang="en-US" dirty="0"/>
          </a:p>
          <a:p>
            <a:pPr lvl="1"/>
            <a:r>
              <a:rPr lang="en-US" dirty="0"/>
              <a:t>Unix </a:t>
            </a:r>
            <a:r>
              <a:rPr lang="en-US" i="1" dirty="0"/>
              <a:t>(SPARC, PowerPC, RISC, Itanium, x86 &amp; x64)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Mac OS X </a:t>
            </a:r>
            <a:r>
              <a:rPr lang="en-US" i="1" dirty="0"/>
              <a:t>(PowerPC &amp; Intel)</a:t>
            </a:r>
          </a:p>
          <a:p>
            <a:endParaRPr lang="en-US" sz="2000" dirty="0"/>
          </a:p>
          <a:p>
            <a:r>
              <a:rPr lang="en-US" dirty="0"/>
              <a:t>È </a:t>
            </a:r>
            <a:r>
              <a:rPr lang="en-US" b="1" dirty="0" err="1"/>
              <a:t>estendibile</a:t>
            </a:r>
            <a:r>
              <a:rPr lang="en-US" dirty="0"/>
              <a:t> </a:t>
            </a:r>
            <a:r>
              <a:rPr lang="en-US" dirty="0" err="1"/>
              <a:t>mediante</a:t>
            </a:r>
            <a:r>
              <a:rPr lang="en-US" dirty="0"/>
              <a:t> script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Team Explorer </a:t>
            </a:r>
            <a:r>
              <a:rPr lang="it-IT" dirty="0" err="1" smtClean="0"/>
              <a:t>Everywhere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57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38806" cy="2344793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Template</a:t>
            </a:r>
            <a:r>
              <a:rPr lang="it-IT" dirty="0" smtClean="0"/>
              <a:t> </a:t>
            </a:r>
            <a:r>
              <a:rPr lang="it-IT" dirty="0"/>
              <a:t>«normale</a:t>
            </a:r>
            <a:r>
              <a:rPr lang="it-IT" dirty="0" smtClean="0"/>
              <a:t>» CMMI, </a:t>
            </a:r>
            <a:r>
              <a:rPr lang="it-IT" dirty="0"/>
              <a:t>Agile, </a:t>
            </a:r>
            <a:r>
              <a:rPr lang="it-IT" dirty="0" err="1" smtClean="0"/>
              <a:t>Scrum</a:t>
            </a:r>
            <a:endParaRPr lang="it-IT" dirty="0"/>
          </a:p>
          <a:p>
            <a:r>
              <a:rPr lang="it-IT" dirty="0"/>
              <a:t>Gestione del </a:t>
            </a:r>
            <a:r>
              <a:rPr lang="it-IT" dirty="0" err="1"/>
              <a:t>backlog</a:t>
            </a:r>
            <a:endParaRPr lang="it-IT" dirty="0"/>
          </a:p>
          <a:p>
            <a:r>
              <a:rPr lang="it-IT" dirty="0"/>
              <a:t>Gestione dei team ad assegnazione task</a:t>
            </a:r>
          </a:p>
          <a:p>
            <a:r>
              <a:rPr lang="it-IT" dirty="0" err="1"/>
              <a:t>Kanban</a:t>
            </a:r>
            <a:r>
              <a:rPr lang="it-IT" dirty="0"/>
              <a:t> di progetto, di sprint / iterazione, di team</a:t>
            </a:r>
          </a:p>
          <a:p>
            <a:r>
              <a:rPr lang="it-IT" dirty="0"/>
              <a:t>Gestione dei bug e degli </a:t>
            </a:r>
            <a:r>
              <a:rPr lang="it-IT" dirty="0" err="1"/>
              <a:t>impediment</a:t>
            </a:r>
            <a:endParaRPr lang="it-IT" dirty="0"/>
          </a:p>
          <a:p>
            <a:r>
              <a:rPr lang="it-IT" dirty="0"/>
              <a:t>Collaborazione (</a:t>
            </a:r>
            <a:r>
              <a:rPr lang="it-IT" i="1" dirty="0"/>
              <a:t>chat del team</a:t>
            </a:r>
            <a:r>
              <a:rPr lang="it-IT" dirty="0"/>
              <a:t>)</a:t>
            </a:r>
          </a:p>
          <a:p>
            <a:r>
              <a:rPr lang="it-IT" dirty="0"/>
              <a:t>Feedback e interazione con gli Stakeholder.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VSO: Gestione del lavoro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6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38806" cy="265554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Servizio </a:t>
            </a:r>
            <a:r>
              <a:rPr lang="it-IT" dirty="0"/>
              <a:t>di compilazione </a:t>
            </a:r>
            <a:r>
              <a:rPr lang="it-IT" dirty="0" err="1"/>
              <a:t>as</a:t>
            </a:r>
            <a:r>
              <a:rPr lang="it-IT" dirty="0"/>
              <a:t> a service</a:t>
            </a:r>
          </a:p>
          <a:p>
            <a:r>
              <a:rPr lang="it-IT" dirty="0"/>
              <a:t>Esecuzione di </a:t>
            </a:r>
            <a:r>
              <a:rPr lang="it-IT" dirty="0" err="1"/>
              <a:t>unit</a:t>
            </a:r>
            <a:r>
              <a:rPr lang="it-IT" dirty="0"/>
              <a:t> test </a:t>
            </a:r>
            <a:r>
              <a:rPr lang="it-IT" dirty="0" err="1"/>
              <a:t>pre</a:t>
            </a:r>
            <a:r>
              <a:rPr lang="it-IT" dirty="0"/>
              <a:t> </a:t>
            </a:r>
            <a:r>
              <a:rPr lang="it-IT" dirty="0" err="1"/>
              <a:t>build</a:t>
            </a:r>
            <a:endParaRPr lang="it-IT" dirty="0"/>
          </a:p>
          <a:p>
            <a:r>
              <a:rPr lang="it-IT" dirty="0"/>
              <a:t>Definizione di </a:t>
            </a:r>
            <a:r>
              <a:rPr lang="it-IT" dirty="0" err="1"/>
              <a:t>build</a:t>
            </a:r>
            <a:r>
              <a:rPr lang="it-IT" dirty="0"/>
              <a:t> personalizzate</a:t>
            </a:r>
          </a:p>
          <a:p>
            <a:r>
              <a:rPr lang="it-IT" dirty="0"/>
              <a:t>Diverse modalità:</a:t>
            </a:r>
          </a:p>
          <a:p>
            <a:pPr lvl="1"/>
            <a:r>
              <a:rPr lang="it-IT" dirty="0"/>
              <a:t>Manuale</a:t>
            </a:r>
          </a:p>
          <a:p>
            <a:pPr lvl="1"/>
            <a:r>
              <a:rPr lang="it-IT" dirty="0" err="1"/>
              <a:t>Continuous</a:t>
            </a:r>
            <a:r>
              <a:rPr lang="it-IT" dirty="0"/>
              <a:t> Integration (</a:t>
            </a:r>
            <a:r>
              <a:rPr lang="it-IT" i="1" dirty="0" err="1"/>
              <a:t>build</a:t>
            </a:r>
            <a:r>
              <a:rPr lang="it-IT" i="1" dirty="0"/>
              <a:t> a ogni check-in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Rolling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 (</a:t>
            </a:r>
            <a:r>
              <a:rPr lang="it-IT" i="1" dirty="0" err="1"/>
              <a:t>build</a:t>
            </a:r>
            <a:r>
              <a:rPr lang="it-IT" i="1" dirty="0"/>
              <a:t> consecutive se non in esecuzione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Gated</a:t>
            </a:r>
            <a:r>
              <a:rPr lang="it-IT" dirty="0"/>
              <a:t> check-in (</a:t>
            </a:r>
            <a:r>
              <a:rPr lang="it-IT" i="1" dirty="0"/>
              <a:t>check-in confermato solo se la </a:t>
            </a:r>
            <a:r>
              <a:rPr lang="it-IT" i="1" dirty="0" err="1"/>
              <a:t>build</a:t>
            </a:r>
            <a:r>
              <a:rPr lang="it-IT" i="1" dirty="0"/>
              <a:t> ha successo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Scheduled</a:t>
            </a:r>
            <a:r>
              <a:rPr lang="it-IT" dirty="0"/>
              <a:t> </a:t>
            </a:r>
            <a:r>
              <a:rPr lang="it-IT" dirty="0" err="1"/>
              <a:t>Build</a:t>
            </a:r>
            <a:r>
              <a:rPr lang="it-IT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VSO: </a:t>
            </a:r>
            <a:r>
              <a:rPr lang="it-IT" dirty="0" err="1"/>
              <a:t>Build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58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38806" cy="235733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Creazione </a:t>
            </a:r>
            <a:r>
              <a:rPr lang="it-IT" dirty="0"/>
              <a:t>e/o registrazione di Test funzionali</a:t>
            </a:r>
          </a:p>
          <a:p>
            <a:r>
              <a:rPr lang="it-IT" dirty="0"/>
              <a:t>Organizzazione in Test Plan e Test Suite</a:t>
            </a:r>
          </a:p>
          <a:p>
            <a:r>
              <a:rPr lang="it-IT" dirty="0"/>
              <a:t>Test di carico nel </a:t>
            </a:r>
            <a:r>
              <a:rPr lang="it-IT" dirty="0" err="1"/>
              <a:t>cloud</a:t>
            </a:r>
            <a:endParaRPr lang="it-IT" dirty="0"/>
          </a:p>
          <a:p>
            <a:r>
              <a:rPr lang="it-IT" dirty="0"/>
              <a:t>Test delle performance</a:t>
            </a:r>
          </a:p>
          <a:p>
            <a:r>
              <a:rPr lang="it-IT" dirty="0"/>
              <a:t>Utilizzo con Microsoft Test Manager </a:t>
            </a:r>
            <a:r>
              <a:rPr lang="it-IT" i="1" dirty="0"/>
              <a:t>(MTM)</a:t>
            </a:r>
            <a:r>
              <a:rPr lang="it-IT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VSO: Test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11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38806" cy="2562912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Gestione </a:t>
            </a:r>
            <a:r>
              <a:rPr lang="it-IT" dirty="0"/>
              <a:t>dei rilasci</a:t>
            </a:r>
          </a:p>
          <a:p>
            <a:r>
              <a:rPr lang="it-IT" dirty="0" err="1"/>
              <a:t>Deploy</a:t>
            </a:r>
            <a:r>
              <a:rPr lang="it-IT" dirty="0"/>
              <a:t> post-</a:t>
            </a:r>
            <a:r>
              <a:rPr lang="it-IT" dirty="0" err="1"/>
              <a:t>build</a:t>
            </a:r>
            <a:endParaRPr lang="it-IT" dirty="0"/>
          </a:p>
          <a:p>
            <a:r>
              <a:rPr lang="it-IT" dirty="0" err="1"/>
              <a:t>Continuous</a:t>
            </a:r>
            <a:r>
              <a:rPr lang="it-IT" dirty="0"/>
              <a:t> </a:t>
            </a:r>
            <a:r>
              <a:rPr lang="it-IT" dirty="0" err="1"/>
              <a:t>deployment</a:t>
            </a:r>
            <a:endParaRPr lang="it-IT" dirty="0"/>
          </a:p>
          <a:p>
            <a:r>
              <a:rPr lang="it-IT" dirty="0"/>
              <a:t>Integrazione con </a:t>
            </a:r>
            <a:r>
              <a:rPr lang="it-IT" dirty="0" err="1" smtClean="0"/>
              <a:t>Azure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Release Manager </a:t>
            </a:r>
            <a:r>
              <a:rPr lang="it-IT" dirty="0" err="1" smtClean="0"/>
              <a:t>as</a:t>
            </a:r>
            <a:r>
              <a:rPr lang="it-IT" dirty="0" smtClean="0"/>
              <a:t> a Service.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VSO: </a:t>
            </a:r>
            <a:r>
              <a:rPr lang="it-IT" dirty="0" err="1"/>
              <a:t>Deploy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38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Application </a:t>
            </a:r>
            <a:r>
              <a:rPr lang="it-IT" dirty="0" err="1"/>
              <a:t>Insights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Monitoring</a:t>
            </a:r>
            <a:r>
              <a:rPr lang="it-IT" dirty="0"/>
              <a:t> dell’utilizzo </a:t>
            </a:r>
            <a:r>
              <a:rPr lang="it-IT" dirty="0" smtClean="0"/>
              <a:t>di:</a:t>
            </a:r>
          </a:p>
          <a:p>
            <a:pPr lvl="1"/>
            <a:r>
              <a:rPr lang="it-IT" dirty="0" smtClean="0"/>
              <a:t>Applicazioni Web </a:t>
            </a:r>
            <a:r>
              <a:rPr lang="it-IT" dirty="0" err="1" smtClean="0"/>
              <a:t>ASP.Net</a:t>
            </a:r>
            <a:endParaRPr lang="it-IT" dirty="0" smtClean="0"/>
          </a:p>
          <a:p>
            <a:pPr lvl="1"/>
            <a:r>
              <a:rPr lang="it-IT" i="1" dirty="0">
                <a:solidFill>
                  <a:srgbClr val="00B050"/>
                </a:solidFill>
              </a:rPr>
              <a:t>NEW</a:t>
            </a:r>
            <a:r>
              <a:rPr lang="it-IT" i="1" dirty="0" smtClean="0">
                <a:solidFill>
                  <a:srgbClr val="00B050"/>
                </a:solidFill>
              </a:rPr>
              <a:t>!</a:t>
            </a:r>
            <a:r>
              <a:rPr lang="it-IT" dirty="0" smtClean="0"/>
              <a:t> </a:t>
            </a:r>
            <a:r>
              <a:rPr lang="it-IT" dirty="0" err="1" smtClean="0"/>
              <a:t>App</a:t>
            </a:r>
            <a:r>
              <a:rPr lang="it-IT" dirty="0" smtClean="0"/>
              <a:t> Windows Phone </a:t>
            </a:r>
          </a:p>
          <a:p>
            <a:pPr lvl="1"/>
            <a:r>
              <a:rPr lang="it-IT" i="1" dirty="0">
                <a:solidFill>
                  <a:srgbClr val="00B050"/>
                </a:solidFill>
              </a:rPr>
              <a:t>NEW</a:t>
            </a:r>
            <a:r>
              <a:rPr lang="it-IT" i="1" dirty="0" smtClean="0">
                <a:solidFill>
                  <a:srgbClr val="00B050"/>
                </a:solidFill>
              </a:rPr>
              <a:t>!</a:t>
            </a:r>
            <a:r>
              <a:rPr lang="it-IT" dirty="0" smtClean="0"/>
              <a:t> </a:t>
            </a:r>
            <a:r>
              <a:rPr lang="it-IT" dirty="0" err="1" smtClean="0"/>
              <a:t>App</a:t>
            </a:r>
            <a:r>
              <a:rPr lang="it-IT" dirty="0" smtClean="0"/>
              <a:t> </a:t>
            </a:r>
            <a:r>
              <a:rPr lang="it-IT" dirty="0" smtClean="0"/>
              <a:t>Windows </a:t>
            </a:r>
            <a:r>
              <a:rPr lang="it-IT" dirty="0" err="1" smtClean="0"/>
              <a:t>Store</a:t>
            </a:r>
            <a:endParaRPr lang="it-IT" dirty="0" smtClean="0"/>
          </a:p>
          <a:p>
            <a:pPr lvl="1"/>
            <a:r>
              <a:rPr lang="it-IT" i="1" dirty="0">
                <a:solidFill>
                  <a:srgbClr val="00B050"/>
                </a:solidFill>
              </a:rPr>
              <a:t>NEW! </a:t>
            </a:r>
            <a:r>
              <a:rPr lang="it-IT" dirty="0" smtClean="0"/>
              <a:t>Java Web </a:t>
            </a:r>
            <a:r>
              <a:rPr lang="it-IT" dirty="0" err="1" smtClean="0"/>
              <a:t>App</a:t>
            </a:r>
            <a:endParaRPr lang="it-IT" dirty="0"/>
          </a:p>
          <a:p>
            <a:r>
              <a:rPr lang="it-IT" dirty="0" err="1"/>
              <a:t>Monitoring</a:t>
            </a:r>
            <a:r>
              <a:rPr lang="it-IT" dirty="0"/>
              <a:t> delle performance</a:t>
            </a:r>
          </a:p>
          <a:p>
            <a:r>
              <a:rPr lang="it-IT" dirty="0"/>
              <a:t>Verifica della disponibilità</a:t>
            </a:r>
          </a:p>
          <a:p>
            <a:r>
              <a:rPr lang="it-IT" dirty="0"/>
              <a:t>Dashboard personalizzabile.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VSO: Analisi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514" y="2328515"/>
            <a:ext cx="2923254" cy="233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796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DAVIDE BENVEGNU’</a:t>
            </a:r>
          </a:p>
          <a:p>
            <a:pPr lvl="1"/>
            <a:r>
              <a:rPr lang="en-US" dirty="0" smtClean="0"/>
              <a:t>International Development Manager – Aruba.it</a:t>
            </a:r>
          </a:p>
          <a:p>
            <a:pPr lvl="1"/>
            <a:r>
              <a:rPr lang="en-US" dirty="0" smtClean="0"/>
              <a:t>Freelancer - </a:t>
            </a:r>
            <a:r>
              <a:rPr lang="en-US" dirty="0" err="1" smtClean="0"/>
              <a:t>DBTek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Microsoft MVP in Visual Studio ALM</a:t>
            </a:r>
          </a:p>
          <a:p>
            <a:pPr lvl="1"/>
            <a:r>
              <a:rPr lang="en-US" dirty="0" smtClean="0"/>
              <a:t>Speaker </a:t>
            </a:r>
            <a:r>
              <a:rPr lang="en-US" dirty="0"/>
              <a:t>a </a:t>
            </a:r>
            <a:r>
              <a:rPr lang="en-US" dirty="0" err="1"/>
              <a:t>eventi</a:t>
            </a:r>
            <a:r>
              <a:rPr lang="en-US" dirty="0"/>
              <a:t> </a:t>
            </a:r>
            <a:r>
              <a:rPr lang="en-US" dirty="0" err="1"/>
              <a:t>nazionali</a:t>
            </a:r>
            <a:r>
              <a:rPr lang="en-US" dirty="0"/>
              <a:t> </a:t>
            </a:r>
            <a:r>
              <a:rPr lang="en-US" i="1" dirty="0"/>
              <a:t>(Community Days, SMAU, Festival ICT</a:t>
            </a:r>
            <a:r>
              <a:rPr lang="en-US" i="1" dirty="0" smtClean="0"/>
              <a:t>…)</a:t>
            </a:r>
          </a:p>
          <a:p>
            <a:pPr lvl="1"/>
            <a:r>
              <a:rPr lang="en-US" dirty="0"/>
              <a:t>Trainer </a:t>
            </a:r>
            <a:r>
              <a:rPr lang="en-US" i="1" dirty="0"/>
              <a:t>(a breve 2 </a:t>
            </a:r>
            <a:r>
              <a:rPr lang="en-US" i="1" dirty="0" err="1"/>
              <a:t>corsi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Microsoft Virtual Academy</a:t>
            </a:r>
            <a:r>
              <a:rPr lang="en-US" i="1" dirty="0" smtClean="0"/>
              <a:t>)</a:t>
            </a:r>
          </a:p>
          <a:p>
            <a:pPr lvl="1"/>
            <a:r>
              <a:rPr lang="en-US" dirty="0" err="1"/>
              <a:t>Membro</a:t>
            </a:r>
            <a:r>
              <a:rPr lang="en-US" dirty="0"/>
              <a:t> di </a:t>
            </a:r>
            <a:r>
              <a:rPr lang="en-US" dirty="0" err="1" smtClean="0"/>
              <a:t>DotNetToscana</a:t>
            </a:r>
            <a:r>
              <a:rPr lang="en-US" dirty="0" smtClean="0"/>
              <a:t> e </a:t>
            </a:r>
            <a:r>
              <a:rPr lang="en-US" dirty="0" err="1" smtClean="0"/>
              <a:t>GetLatestVersion</a:t>
            </a:r>
            <a:endParaRPr lang="en-US" dirty="0" smtClean="0"/>
          </a:p>
          <a:p>
            <a:pPr lvl="1"/>
            <a:r>
              <a:rPr lang="it-IT" dirty="0"/>
              <a:t>2 articoli come Guest Post </a:t>
            </a:r>
            <a:r>
              <a:rPr lang="it-IT" dirty="0" smtClean="0"/>
              <a:t>MSDN</a:t>
            </a:r>
          </a:p>
          <a:p>
            <a:pPr marL="393192" lvl="1" indent="0" algn="ctr">
              <a:buNone/>
            </a:pPr>
            <a:r>
              <a:rPr lang="en-US" sz="2200" dirty="0"/>
              <a:t>@</a:t>
            </a:r>
            <a:r>
              <a:rPr lang="en-US" sz="2200" dirty="0" err="1"/>
              <a:t>davidebenvegnu</a:t>
            </a:r>
            <a:r>
              <a:rPr lang="en-US" sz="2200" dirty="0"/>
              <a:t>  –  www.davidebenvegnu.com  –  blog.dbtek.it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 </a:t>
            </a:r>
            <a:r>
              <a:rPr lang="en-US" dirty="0" err="1" smtClean="0"/>
              <a:t>sono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" r="38"/>
          <a:stretch>
            <a:fillRect/>
          </a:stretch>
        </p:blipFill>
        <p:spPr>
          <a:xfrm>
            <a:off x="9476400" y="787484"/>
            <a:ext cx="2106000" cy="2106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00" y="2882016"/>
            <a:ext cx="2114476" cy="86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Introduzione a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Differenza tra VSO e TFS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302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dirty="0" smtClean="0"/>
              <a:t>Visual Studio Online</a:t>
            </a:r>
            <a:endParaRPr lang="en-US" dirty="0"/>
          </a:p>
          <a:p>
            <a:pPr lvl="1"/>
            <a:r>
              <a:rPr lang="en-US" dirty="0" smtClean="0"/>
              <a:t>On Cloud</a:t>
            </a:r>
            <a:endParaRPr lang="en-US" dirty="0"/>
          </a:p>
          <a:p>
            <a:pPr lvl="1"/>
            <a:r>
              <a:rPr lang="en-US" dirty="0" smtClean="0"/>
              <a:t>Gratis </a:t>
            </a:r>
            <a:r>
              <a:rPr lang="en-US" dirty="0" err="1" smtClean="0"/>
              <a:t>fino</a:t>
            </a:r>
            <a:r>
              <a:rPr lang="en-US" dirty="0" smtClean="0"/>
              <a:t> a 5 </a:t>
            </a:r>
            <a:r>
              <a:rPr lang="en-US" dirty="0" err="1" smtClean="0"/>
              <a:t>utenti</a:t>
            </a:r>
            <a:r>
              <a:rPr lang="en-US" dirty="0" smtClean="0"/>
              <a:t>*</a:t>
            </a:r>
            <a:endParaRPr lang="en-US" dirty="0" smtClean="0"/>
          </a:p>
          <a:p>
            <a:pPr lvl="1"/>
            <a:r>
              <a:rPr lang="en-US" dirty="0" err="1" smtClean="0"/>
              <a:t>Estendibile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smtClean="0"/>
              <a:t>Rest API </a:t>
            </a:r>
            <a:r>
              <a:rPr lang="en-US" dirty="0" smtClean="0"/>
              <a:t>e Service Hooks</a:t>
            </a:r>
          </a:p>
          <a:p>
            <a:pPr lvl="1"/>
            <a:r>
              <a:rPr lang="en-US" dirty="0" err="1" smtClean="0"/>
              <a:t>Accesso</a:t>
            </a:r>
            <a:r>
              <a:rPr lang="en-US" dirty="0" smtClean="0"/>
              <a:t> con Account Microsoft o con AAD</a:t>
            </a:r>
          </a:p>
          <a:p>
            <a:pPr lvl="1"/>
            <a:r>
              <a:rPr lang="en-US" dirty="0" err="1" smtClean="0"/>
              <a:t>Configurazione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non </a:t>
            </a:r>
            <a:r>
              <a:rPr lang="en-US" dirty="0" err="1" smtClean="0"/>
              <a:t>necessaria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Team Foundation Server</a:t>
            </a:r>
          </a:p>
          <a:p>
            <a:pPr lvl="1"/>
            <a:r>
              <a:rPr lang="en-US" dirty="0" smtClean="0"/>
              <a:t>On Premises</a:t>
            </a:r>
          </a:p>
          <a:p>
            <a:pPr lvl="1"/>
            <a:r>
              <a:rPr lang="en-US" dirty="0" err="1" smtClean="0"/>
              <a:t>Necessarie</a:t>
            </a:r>
            <a:r>
              <a:rPr lang="en-US" dirty="0" smtClean="0"/>
              <a:t> </a:t>
            </a:r>
            <a:r>
              <a:rPr lang="en-US" dirty="0" err="1" smtClean="0"/>
              <a:t>licenza</a:t>
            </a:r>
            <a:r>
              <a:rPr lang="en-US" dirty="0" smtClean="0"/>
              <a:t> e CAL</a:t>
            </a:r>
          </a:p>
          <a:p>
            <a:pPr lvl="1"/>
            <a:r>
              <a:rPr lang="en-US" dirty="0" err="1" smtClean="0"/>
              <a:t>Estendibile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Client </a:t>
            </a:r>
            <a:r>
              <a:rPr lang="en-US" dirty="0" smtClean="0"/>
              <a:t>Object </a:t>
            </a:r>
            <a:r>
              <a:rPr lang="en-US" dirty="0"/>
              <a:t>Model (</a:t>
            </a:r>
            <a:r>
              <a:rPr lang="en-US" dirty="0" smtClean="0"/>
              <a:t>SDK)</a:t>
            </a:r>
            <a:endParaRPr lang="en-US" dirty="0" smtClean="0"/>
          </a:p>
          <a:p>
            <a:pPr lvl="1"/>
            <a:r>
              <a:rPr lang="en-US" dirty="0" err="1" smtClean="0"/>
              <a:t>Accesso</a:t>
            </a:r>
            <a:r>
              <a:rPr lang="en-US" dirty="0" smtClean="0"/>
              <a:t> con account di </a:t>
            </a:r>
            <a:r>
              <a:rPr lang="en-US" dirty="0" err="1" smtClean="0"/>
              <a:t>dominio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Active Directory</a:t>
            </a:r>
          </a:p>
          <a:p>
            <a:pPr lvl="1"/>
            <a:r>
              <a:rPr lang="en-US" dirty="0" err="1" smtClean="0"/>
              <a:t>Controllo</a:t>
            </a:r>
            <a:r>
              <a:rPr lang="en-US" dirty="0" smtClean="0"/>
              <a:t> e </a:t>
            </a:r>
            <a:r>
              <a:rPr lang="en-US" dirty="0" err="1" smtClean="0"/>
              <a:t>amministrazione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obbligatori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differenze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3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Comparazione</a:t>
            </a:r>
            <a:r>
              <a:rPr lang="en-US" dirty="0"/>
              <a:t>: TFS vs VSO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801626"/>
              </p:ext>
            </p:extLst>
          </p:nvPr>
        </p:nvGraphicFramePr>
        <p:xfrm>
          <a:off x="2259573" y="1547559"/>
          <a:ext cx="8616775" cy="4506603"/>
        </p:xfrm>
        <a:graphic>
          <a:graphicData uri="http://schemas.openxmlformats.org/drawingml/2006/table">
            <a:tbl>
              <a:tblPr/>
              <a:tblGrid>
                <a:gridCol w="6594468"/>
                <a:gridCol w="945208"/>
                <a:gridCol w="1077099"/>
              </a:tblGrid>
              <a:tr h="364843">
                <a:tc>
                  <a:txBody>
                    <a:bodyPr/>
                    <a:lstStyle/>
                    <a:p>
                      <a:endParaRPr lang="it-IT" sz="1600" kern="1200" spc="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TFS</a:t>
                      </a:r>
                    </a:p>
                  </a:txBody>
                  <a:tcPr marL="10760" marR="10760" marT="10760" marB="1076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VSO</a:t>
                      </a:r>
                    </a:p>
                  </a:txBody>
                  <a:tcPr marL="10760" marR="10760" marT="10760" marB="1076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en-US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Work Items, Version Control e Build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Agile Product/Project Management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Test Case Management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Sviluppo "Eterogeneo" (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Eclipse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Git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, ...)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Facilità di Installazione e Setup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+/-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++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Collaborazione con chiunque, da ovunque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+/-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E6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++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Supporto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CodeLens</a:t>
                      </a:r>
                      <a:endParaRPr lang="it-IT" sz="1800" kern="1200" spc="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 dati rimangono dentro la tua rete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Personalizzazione di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Process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Template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e Work Item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Integrazione con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Sharepoint</a:t>
                      </a:r>
                      <a:endParaRPr lang="it-IT" sz="1800" kern="1200" spc="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Data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Warehouse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e Reporting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Cloud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Load</a:t>
                      </a:r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it-IT" sz="1800" kern="1200" spc="1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Testing</a:t>
                      </a:r>
                      <a:endParaRPr lang="it-IT" sz="1800" kern="1200" spc="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Integrazione con Azure Portal (</a:t>
                      </a:r>
                      <a:r>
                        <a:rPr lang="it-IT" sz="1800" kern="1200" spc="1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preview</a:t>
                      </a:r>
                      <a:r>
                        <a:rPr lang="it-IT" sz="1800" kern="1200" spc="1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)</a:t>
                      </a:r>
                      <a:endParaRPr lang="it-IT" sz="1800" kern="1200" spc="1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  <a:tr h="215437">
                <a:tc>
                  <a:txBody>
                    <a:bodyPr/>
                    <a:lstStyle/>
                    <a:p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Ultima versione sempre disponibile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No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5C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1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Si</a:t>
                      </a:r>
                    </a:p>
                  </a:txBody>
                  <a:tcPr marL="10760" marR="10760" marT="10760" marB="1076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EE90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35200" y="6138645"/>
            <a:ext cx="866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http://www.visualstudio.com/en-us/news/release-archive-vso</a:t>
            </a:r>
          </a:p>
        </p:txBody>
      </p:sp>
    </p:spTree>
    <p:extLst>
      <p:ext uri="{BB962C8B-B14F-4D97-AF65-F5344CB8AC3E}">
        <p14:creationId xmlns:p14="http://schemas.microsoft.com/office/powerpoint/2010/main" val="3263936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Introduzione a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pic>
        <p:nvPicPr>
          <p:cNvPr id="5" name="Picture 2" descr="http://www.billtrust.com/sites/default/files/content-images/dem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22" y="3231718"/>
            <a:ext cx="3124633" cy="312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5583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Microsoft websites:</a:t>
            </a:r>
          </a:p>
          <a:p>
            <a:pPr lvl="1"/>
            <a:r>
              <a:rPr lang="en-US" dirty="0"/>
              <a:t>http://www.visualstudio.com/explore/app-lifecycle-management-vs</a:t>
            </a:r>
          </a:p>
          <a:p>
            <a:pPr lvl="1"/>
            <a:r>
              <a:rPr lang="en-US" dirty="0"/>
              <a:t>http://msdn.microsoft.com/vstudio/ff637362.aspx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Visual Studio ALM Rangers:</a:t>
            </a:r>
          </a:p>
          <a:p>
            <a:pPr lvl="1"/>
            <a:r>
              <a:rPr lang="en-US" dirty="0"/>
              <a:t>http://aka.ms/vsarsolutions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Blog</a:t>
            </a:r>
          </a:p>
          <a:p>
            <a:pPr lvl="1"/>
            <a:r>
              <a:rPr lang="en-US" dirty="0" smtClean="0"/>
              <a:t>http://blog.dbtek.it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GetLatestVersion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http://www.getlatestversion.it/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Riferimenti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0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13/02/2015 – Microsoft Mobile Camp:</a:t>
            </a:r>
            <a:endParaRPr lang="en-US" b="1" dirty="0"/>
          </a:p>
          <a:p>
            <a:pPr lvl="1"/>
            <a:r>
              <a:rPr lang="en-US" dirty="0" smtClean="0"/>
              <a:t>Microsoft + </a:t>
            </a:r>
            <a:r>
              <a:rPr lang="en-US" dirty="0" err="1" smtClean="0"/>
              <a:t>DotNetToscana</a:t>
            </a:r>
            <a:endParaRPr lang="en-US" dirty="0" smtClean="0"/>
          </a:p>
          <a:p>
            <a:pPr lvl="1"/>
            <a:r>
              <a:rPr lang="en-US" dirty="0" smtClean="0"/>
              <a:t>Firenze</a:t>
            </a:r>
            <a:r>
              <a:rPr lang="en-US" dirty="0"/>
              <a:t> – Hotel </a:t>
            </a:r>
            <a:r>
              <a:rPr lang="en-US" dirty="0" err="1"/>
              <a:t>Centrale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msevents.microsoft.com/CUI/EventDetail.aspx?EventID=1032613096&amp;culture=it-IT</a:t>
            </a:r>
            <a:endParaRPr lang="en-US" dirty="0" smtClean="0"/>
          </a:p>
          <a:p>
            <a:pPr lvl="1"/>
            <a:endParaRPr lang="en-US" dirty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2600" b="1" dirty="0" smtClean="0"/>
              <a:t>28/02/2015 – Le </a:t>
            </a:r>
            <a:r>
              <a:rPr lang="en-US" sz="2600" b="1" dirty="0" err="1" smtClean="0"/>
              <a:t>novità</a:t>
            </a:r>
            <a:r>
              <a:rPr lang="en-US" sz="2600" b="1" dirty="0" smtClean="0"/>
              <a:t> di Visual Studio 2015:</a:t>
            </a:r>
            <a:endParaRPr lang="en-US" sz="2600" b="1" dirty="0"/>
          </a:p>
          <a:p>
            <a:pPr lvl="1"/>
            <a:r>
              <a:rPr lang="en-US" dirty="0" err="1" smtClean="0"/>
              <a:t>DotNetToscana</a:t>
            </a:r>
            <a:r>
              <a:rPr lang="en-US" dirty="0" smtClean="0"/>
              <a:t> + Visual Basic </a:t>
            </a:r>
            <a:r>
              <a:rPr lang="en-US" dirty="0" err="1" smtClean="0"/>
              <a:t>Tips&amp;Tricks</a:t>
            </a:r>
            <a:endParaRPr lang="en-US" dirty="0" smtClean="0"/>
          </a:p>
          <a:p>
            <a:pPr lvl="1"/>
            <a:r>
              <a:rPr lang="en-US" dirty="0" smtClean="0"/>
              <a:t>Firenze – Hotel </a:t>
            </a:r>
            <a:r>
              <a:rPr lang="en-US" dirty="0" err="1" smtClean="0"/>
              <a:t>Centrale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www.visual-basic.it/DettaglioNews/tabid/160/ArticleId/1772/Le-novita-di-Visual-Studio-2015.aspx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Prossimi</a:t>
            </a:r>
            <a:r>
              <a:rPr lang="en-US" dirty="0" smtClean="0"/>
              <a:t> </a:t>
            </a:r>
            <a:r>
              <a:rPr lang="en-US" dirty="0" err="1" smtClean="0"/>
              <a:t>Eventi</a:t>
            </a:r>
            <a:r>
              <a:rPr lang="en-US" dirty="0" smtClean="0"/>
              <a:t> - </a:t>
            </a:r>
            <a:r>
              <a:rPr lang="en-US" dirty="0" err="1" smtClean="0"/>
              <a:t>Febbario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30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2" y="1371600"/>
            <a:ext cx="4190688" cy="315595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 smtClean="0"/>
              <a:t>Introduzione</a:t>
            </a:r>
            <a:r>
              <a:rPr lang="en-US" sz="2800" dirty="0" smtClean="0"/>
              <a:t> a Visual Studio Online</a:t>
            </a:r>
          </a:p>
          <a:p>
            <a:endParaRPr lang="en-US" dirty="0"/>
          </a:p>
          <a:p>
            <a:r>
              <a:rPr lang="en-US" dirty="0" smtClean="0"/>
              <a:t>Davide </a:t>
            </a:r>
            <a:r>
              <a:rPr lang="en-US" dirty="0" err="1" smtClean="0"/>
              <a:t>Benvegnù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GRAZIE!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C:\Users\davide.benvegnu\Downloads\Logo DotNetToscana\DOT NET TOSCANA AUTORING\DNT_LOGO_ORIZON_500PX1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716" y="4981136"/>
            <a:ext cx="3046784" cy="115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3" y="5090183"/>
            <a:ext cx="2298413" cy="9396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6387" y="5359970"/>
            <a:ext cx="1939245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2000" dirty="0" smtClean="0"/>
              <a:t>#</a:t>
            </a:r>
            <a:r>
              <a:rPr lang="it-IT" sz="2000" dirty="0" err="1" smtClean="0"/>
              <a:t>VSOIntro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455924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Introduzione </a:t>
            </a:r>
            <a:r>
              <a:rPr lang="it-IT" dirty="0"/>
              <a:t>all'ALM</a:t>
            </a:r>
          </a:p>
          <a:p>
            <a:pPr>
              <a:lnSpc>
                <a:spcPct val="150000"/>
              </a:lnSpc>
            </a:pPr>
            <a:r>
              <a:rPr lang="it-IT" dirty="0"/>
              <a:t>Panoramica e Caratteristiche di VSO		</a:t>
            </a:r>
          </a:p>
          <a:p>
            <a:pPr>
              <a:lnSpc>
                <a:spcPct val="150000"/>
              </a:lnSpc>
            </a:pPr>
            <a:r>
              <a:rPr lang="it-IT" dirty="0"/>
              <a:t>Differenze tra VSO e TFS</a:t>
            </a:r>
          </a:p>
          <a:p>
            <a:pPr>
              <a:lnSpc>
                <a:spcPct val="150000"/>
              </a:lnSpc>
            </a:pPr>
            <a:r>
              <a:rPr lang="it-IT" dirty="0"/>
              <a:t>Demo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02/02/2015 –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Visual Studio Online</a:t>
            </a:r>
          </a:p>
          <a:p>
            <a:pPr>
              <a:lnSpc>
                <a:spcPct val="150000"/>
              </a:lnSpc>
            </a:pPr>
            <a:r>
              <a:rPr lang="it-IT" dirty="0"/>
              <a:t>02/03/2015	 </a:t>
            </a:r>
            <a:r>
              <a:rPr lang="en-US" dirty="0" smtClean="0"/>
              <a:t>– </a:t>
            </a:r>
            <a:r>
              <a:rPr lang="it-IT" dirty="0" smtClean="0"/>
              <a:t>Gestione </a:t>
            </a:r>
            <a:r>
              <a:rPr lang="it-IT" dirty="0"/>
              <a:t>del codice </a:t>
            </a:r>
            <a:r>
              <a:rPr lang="it-IT" dirty="0" smtClean="0"/>
              <a:t>sorgente </a:t>
            </a:r>
            <a:r>
              <a:rPr lang="it-IT" dirty="0"/>
              <a:t>con Visual Studio </a:t>
            </a:r>
            <a:r>
              <a:rPr lang="it-IT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/>
              <a:t>13/04/2015	 </a:t>
            </a:r>
            <a:r>
              <a:rPr lang="en-US" dirty="0" smtClean="0"/>
              <a:t>– Cloud </a:t>
            </a:r>
            <a:r>
              <a:rPr lang="en-US" dirty="0"/>
              <a:t>Load Testing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/>
              <a:t>04/05/2015	</a:t>
            </a:r>
            <a:r>
              <a:rPr lang="en-US" dirty="0" smtClean="0"/>
              <a:t> – Continuous </a:t>
            </a:r>
            <a:r>
              <a:rPr lang="en-US" dirty="0"/>
              <a:t>Integration con Visual Studio </a:t>
            </a:r>
            <a:r>
              <a:rPr lang="en-US" dirty="0" smtClean="0"/>
              <a:t>Online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01/06/2015 – </a:t>
            </a:r>
            <a:r>
              <a:rPr lang="en-US" dirty="0" err="1" smtClean="0"/>
              <a:t>Integrare</a:t>
            </a:r>
            <a:r>
              <a:rPr lang="en-US" dirty="0" smtClean="0"/>
              <a:t> </a:t>
            </a:r>
            <a:r>
              <a:rPr lang="en-US" dirty="0"/>
              <a:t>Visual Studio Online: Rest API &amp; Service Hooks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Introduzione a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all’ALM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390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Lifecycle Management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pic>
        <p:nvPicPr>
          <p:cNvPr id="6" name="Immagin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944" y="1614488"/>
            <a:ext cx="4710112" cy="4710112"/>
          </a:xfrm>
          <a:prstGeom prst="rect">
            <a:avLst/>
          </a:prstGeom>
        </p:spPr>
      </p:pic>
      <p:pic>
        <p:nvPicPr>
          <p:cNvPr id="7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88" y="1618488"/>
            <a:ext cx="10434955" cy="471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Introduzione a Visual Studio Online</a:t>
            </a:r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Panoramica e caratteristiche di VSO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240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Versione </a:t>
            </a:r>
            <a:r>
              <a:rPr lang="it-IT" dirty="0"/>
              <a:t>On-Cloud, </a:t>
            </a:r>
            <a:r>
              <a:rPr lang="it-IT" b="1" dirty="0" err="1"/>
              <a:t>fully</a:t>
            </a:r>
            <a:r>
              <a:rPr lang="it-IT" b="1" dirty="0"/>
              <a:t> </a:t>
            </a:r>
            <a:r>
              <a:rPr lang="it-IT" b="1" dirty="0" err="1"/>
              <a:t>managed</a:t>
            </a:r>
            <a:r>
              <a:rPr lang="it-IT" dirty="0"/>
              <a:t>, di TFS</a:t>
            </a:r>
          </a:p>
          <a:p>
            <a:r>
              <a:rPr lang="it-IT" dirty="0"/>
              <a:t>Precedentemente noto come «Team Foundation </a:t>
            </a:r>
            <a:r>
              <a:rPr lang="it-IT" dirty="0" err="1"/>
              <a:t>Sevices</a:t>
            </a:r>
            <a:r>
              <a:rPr lang="it-IT" dirty="0"/>
              <a:t>»</a:t>
            </a:r>
          </a:p>
          <a:p>
            <a:r>
              <a:rPr lang="it-IT" dirty="0"/>
              <a:t>Non ha bisogno di server, installazioni, configurazioni…</a:t>
            </a:r>
          </a:p>
          <a:p>
            <a:r>
              <a:rPr lang="it-IT" dirty="0"/>
              <a:t>Tutto </a:t>
            </a:r>
            <a:r>
              <a:rPr lang="it-IT" b="1" dirty="0"/>
              <a:t>funziona</a:t>
            </a:r>
            <a:r>
              <a:rPr lang="it-IT" dirty="0"/>
              <a:t> al primo tentativo </a:t>
            </a:r>
            <a:r>
              <a:rPr lang="it-IT" dirty="0" smtClean="0">
                <a:sym typeface="Wingdings" panose="05000000000000000000" pitchFamily="2" charset="2"/>
              </a:rPr>
              <a:t></a:t>
            </a:r>
            <a:endParaRPr lang="it-IT" dirty="0"/>
          </a:p>
          <a:p>
            <a:endParaRPr lang="it-IT" dirty="0"/>
          </a:p>
          <a:p>
            <a:r>
              <a:rPr lang="it-IT" dirty="0"/>
              <a:t>Nuove </a:t>
            </a:r>
            <a:r>
              <a:rPr lang="it-IT" dirty="0" err="1"/>
              <a:t>feature</a:t>
            </a:r>
            <a:r>
              <a:rPr lang="it-IT" dirty="0"/>
              <a:t> disponibili mediamente ogni 3 settimane</a:t>
            </a:r>
          </a:p>
          <a:p>
            <a:r>
              <a:rPr lang="it-IT" dirty="0" err="1"/>
              <a:t>Deployate</a:t>
            </a:r>
            <a:r>
              <a:rPr lang="it-IT" dirty="0"/>
              <a:t> </a:t>
            </a:r>
            <a:r>
              <a:rPr lang="it-IT" b="1" dirty="0"/>
              <a:t>automaticamente</a:t>
            </a:r>
            <a:r>
              <a:rPr lang="it-IT" dirty="0"/>
              <a:t> in modo trasparente per l’utente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Integrabile </a:t>
            </a:r>
            <a:r>
              <a:rPr lang="it-IT" dirty="0"/>
              <a:t>ed estendibile</a:t>
            </a:r>
          </a:p>
          <a:p>
            <a:pPr lvl="1"/>
            <a:r>
              <a:rPr lang="it-IT" dirty="0"/>
              <a:t>Espone un set di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API </a:t>
            </a:r>
          </a:p>
          <a:p>
            <a:pPr lvl="1"/>
            <a:r>
              <a:rPr lang="it-IT" dirty="0"/>
              <a:t>Service </a:t>
            </a:r>
            <a:r>
              <a:rPr lang="it-IT" dirty="0" err="1"/>
              <a:t>Hooks</a:t>
            </a:r>
            <a:endParaRPr lang="it-IT" dirty="0"/>
          </a:p>
          <a:p>
            <a:endParaRPr lang="it-IT" dirty="0"/>
          </a:p>
          <a:p>
            <a:r>
              <a:rPr lang="it-IT" dirty="0"/>
              <a:t>Meno personalizzabile della versione on-</a:t>
            </a:r>
            <a:r>
              <a:rPr lang="it-IT" dirty="0" err="1"/>
              <a:t>premises</a:t>
            </a:r>
            <a:endParaRPr lang="it-IT" dirty="0"/>
          </a:p>
          <a:p>
            <a:r>
              <a:rPr lang="it-IT" dirty="0"/>
              <a:t>Non è possibile personalizzare il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Template</a:t>
            </a:r>
            <a:endParaRPr lang="it-IT" dirty="0"/>
          </a:p>
          <a:p>
            <a:r>
              <a:rPr lang="it-IT" dirty="0"/>
              <a:t>Non è possibile personalizzare la UI del portale</a:t>
            </a:r>
          </a:p>
          <a:p>
            <a:r>
              <a:rPr lang="it-IT" dirty="0"/>
              <a:t>No Data Export (ma ci sono le REST API…)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Studio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#VSOIntro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865</Words>
  <Application>Microsoft Office PowerPoint</Application>
  <PresentationFormat>Widescreen</PresentationFormat>
  <Paragraphs>257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Calibri</vt:lpstr>
      <vt:lpstr>Century Gothic</vt:lpstr>
      <vt:lpstr>Palatino Linotype</vt:lpstr>
      <vt:lpstr>Segoe UI</vt:lpstr>
      <vt:lpstr>Segoe UI Light</vt:lpstr>
      <vt:lpstr>Segoe UI Semilight</vt:lpstr>
      <vt:lpstr>Wingdings</vt:lpstr>
      <vt:lpstr>Wingdings 2</vt:lpstr>
      <vt:lpstr>Presentation on brainstorming</vt:lpstr>
      <vt:lpstr>Introduzione a  Visual Studio Online</vt:lpstr>
      <vt:lpstr>Chi sono</vt:lpstr>
      <vt:lpstr>Agenda</vt:lpstr>
      <vt:lpstr>Serie</vt:lpstr>
      <vt:lpstr>Introduzione all’ALM</vt:lpstr>
      <vt:lpstr>Application Lifecycle Management</vt:lpstr>
      <vt:lpstr>Panoramica e caratteristiche di VSO</vt:lpstr>
      <vt:lpstr>Visual Studio Online</vt:lpstr>
      <vt:lpstr>Visual Studio Online</vt:lpstr>
      <vt:lpstr>Visual Studio Online</vt:lpstr>
      <vt:lpstr>VSO: Caratteristiche</vt:lpstr>
      <vt:lpstr>VSO: Sviluppo</vt:lpstr>
      <vt:lpstr>Sviluppo Cross Platform</vt:lpstr>
      <vt:lpstr>Team Explorer Everywhere</vt:lpstr>
      <vt:lpstr>VSO: Gestione del lavoro</vt:lpstr>
      <vt:lpstr>VSO: Build</vt:lpstr>
      <vt:lpstr>VSO: Test</vt:lpstr>
      <vt:lpstr>VSO: Deploy</vt:lpstr>
      <vt:lpstr>VSO: Analisi</vt:lpstr>
      <vt:lpstr>Differenza tra VSO e TFS</vt:lpstr>
      <vt:lpstr>Principali differenze</vt:lpstr>
      <vt:lpstr>Comparazione: TFS vs VSO</vt:lpstr>
      <vt:lpstr>Demo</vt:lpstr>
      <vt:lpstr>Riferimenti</vt:lpstr>
      <vt:lpstr>Prossimi Eventi - Febbario</vt:lpstr>
      <vt:lpstr>        GRAZIE!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2015-01-27T16:03:44Z</dcterms:created>
  <dcterms:modified xsi:type="dcterms:W3CDTF">2015-02-02T13:32:35Z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