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1"/>
  </p:notesMasterIdLst>
  <p:sldIdLst>
    <p:sldId id="272" r:id="rId3"/>
    <p:sldId id="275" r:id="rId4"/>
    <p:sldId id="273" r:id="rId5"/>
    <p:sldId id="274" r:id="rId6"/>
    <p:sldId id="280" r:id="rId7"/>
    <p:sldId id="298" r:id="rId8"/>
    <p:sldId id="299" r:id="rId9"/>
    <p:sldId id="297" r:id="rId10"/>
    <p:sldId id="281" r:id="rId11"/>
    <p:sldId id="277" r:id="rId12"/>
    <p:sldId id="300" r:id="rId13"/>
    <p:sldId id="301" r:id="rId14"/>
    <p:sldId id="302" r:id="rId15"/>
    <p:sldId id="304" r:id="rId16"/>
    <p:sldId id="291" r:id="rId17"/>
    <p:sldId id="296" r:id="rId18"/>
    <p:sldId id="294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E4545C5-66D3-4A98-9E43-9C6390685C93}" type="datetime1">
              <a:rPr lang="en-US" smtClean="0"/>
              <a:t>3/2/2015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US" smtClean="0"/>
              <a:t>#VSOSources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5AEDF8F-C448-4CB8-B6D4-908F9DDCB542}" type="datetime1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 b="0" i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#VSOSources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14746"/>
            <a:ext cx="10972800" cy="47098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3611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Gestione</a:t>
            </a:r>
            <a:r>
              <a:rPr lang="en-US" dirty="0" smtClean="0"/>
              <a:t> del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sorgente</a:t>
            </a:r>
            <a:r>
              <a:rPr lang="en-US" dirty="0" smtClean="0"/>
              <a:t> con VSO</a:t>
            </a:r>
            <a:endParaRPr lang="en-US" dirty="0"/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</a:t>
            </a:r>
            <a:r>
              <a:rPr lang="it-IT" sz="2000" dirty="0" err="1" smtClean="0"/>
              <a:t>VSOSources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/>
              <a:t>Gestione dei </a:t>
            </a:r>
            <a:r>
              <a:rPr lang="it-IT" dirty="0" err="1"/>
              <a:t>Branch</a:t>
            </a:r>
            <a:endParaRPr lang="it-IT" dirty="0"/>
          </a:p>
          <a:p>
            <a:pPr lvl="1"/>
            <a:r>
              <a:rPr lang="it-IT" dirty="0"/>
              <a:t>Il </a:t>
            </a:r>
            <a:r>
              <a:rPr lang="it-IT" dirty="0" err="1"/>
              <a:t>branch</a:t>
            </a:r>
            <a:r>
              <a:rPr lang="it-IT" dirty="0"/>
              <a:t> mantiene la </a:t>
            </a:r>
            <a:r>
              <a:rPr lang="it-IT" b="1" dirty="0" err="1"/>
              <a:t>history</a:t>
            </a:r>
            <a:endParaRPr lang="it-IT" b="1" dirty="0"/>
          </a:p>
          <a:p>
            <a:pPr lvl="1"/>
            <a:r>
              <a:rPr lang="it-IT" dirty="0"/>
              <a:t>Facilita i merge</a:t>
            </a:r>
          </a:p>
          <a:p>
            <a:pPr lvl="1"/>
            <a:r>
              <a:rPr lang="it-IT" dirty="0"/>
              <a:t>Visualizzazione </a:t>
            </a:r>
            <a:r>
              <a:rPr lang="it-IT" b="1" dirty="0"/>
              <a:t>grafica</a:t>
            </a:r>
            <a:r>
              <a:rPr lang="it-IT" dirty="0"/>
              <a:t> delle gerarchie</a:t>
            </a:r>
          </a:p>
          <a:p>
            <a:pPr lvl="1"/>
            <a:endParaRPr lang="it-IT" dirty="0"/>
          </a:p>
          <a:p>
            <a:r>
              <a:rPr lang="it-IT" dirty="0"/>
              <a:t>Gestione dei Merge</a:t>
            </a:r>
          </a:p>
          <a:p>
            <a:pPr lvl="1"/>
            <a:r>
              <a:rPr lang="it-IT" dirty="0"/>
              <a:t>Merge </a:t>
            </a:r>
            <a:r>
              <a:rPr lang="it-IT" b="1" dirty="0"/>
              <a:t>automatici</a:t>
            </a:r>
          </a:p>
          <a:p>
            <a:pPr lvl="1"/>
            <a:r>
              <a:rPr lang="it-IT" b="1" dirty="0"/>
              <a:t>Risoluzione</a:t>
            </a:r>
            <a:r>
              <a:rPr lang="it-IT" dirty="0"/>
              <a:t> dei conflitti automatica</a:t>
            </a:r>
          </a:p>
          <a:p>
            <a:pPr lvl="1"/>
            <a:r>
              <a:rPr lang="it-IT" dirty="0"/>
              <a:t>In caso di problemi, intervento manuale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&amp; Merge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No </a:t>
            </a:r>
            <a:r>
              <a:rPr lang="it-IT" dirty="0" err="1" smtClean="0"/>
              <a:t>branch</a:t>
            </a:r>
            <a:r>
              <a:rPr lang="it-IT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</a:t>
            </a:r>
            <a:endParaRPr lang="it-IT" dirty="0" smtClean="0"/>
          </a:p>
          <a:p>
            <a:r>
              <a:rPr lang="it-IT" dirty="0" err="1" smtClean="0"/>
              <a:t>Branch</a:t>
            </a:r>
            <a:r>
              <a:rPr lang="it-IT" dirty="0" smtClean="0"/>
              <a:t> per release – </a:t>
            </a:r>
            <a:r>
              <a:rPr lang="it-IT" i="1" dirty="0" smtClean="0"/>
              <a:t>Release </a:t>
            </a:r>
            <a:r>
              <a:rPr lang="it-IT" i="1" dirty="0" err="1" smtClean="0"/>
              <a:t>isolation</a:t>
            </a:r>
            <a:endParaRPr lang="it-IT" i="1" dirty="0" smtClean="0"/>
          </a:p>
          <a:p>
            <a:r>
              <a:rPr lang="it-IT" dirty="0" err="1" smtClean="0"/>
              <a:t>Branch</a:t>
            </a:r>
            <a:r>
              <a:rPr lang="it-IT" dirty="0" smtClean="0"/>
              <a:t> per </a:t>
            </a:r>
            <a:r>
              <a:rPr lang="it-IT" dirty="0" err="1" smtClean="0"/>
              <a:t>feature</a:t>
            </a:r>
            <a:r>
              <a:rPr lang="it-IT" dirty="0" smtClean="0"/>
              <a:t> – </a:t>
            </a:r>
            <a:r>
              <a:rPr lang="it-IT" i="1" dirty="0" err="1" smtClean="0"/>
              <a:t>Feature</a:t>
            </a:r>
            <a:r>
              <a:rPr lang="it-IT" i="1" dirty="0" smtClean="0"/>
              <a:t> </a:t>
            </a:r>
            <a:r>
              <a:rPr lang="it-IT" i="1" dirty="0" err="1" smtClean="0"/>
              <a:t>isolation</a:t>
            </a:r>
            <a:endParaRPr lang="it-IT" i="1" dirty="0" smtClean="0"/>
          </a:p>
          <a:p>
            <a:r>
              <a:rPr lang="it-IT" dirty="0" err="1" smtClean="0"/>
              <a:t>Branch</a:t>
            </a:r>
            <a:r>
              <a:rPr lang="it-IT" dirty="0" smtClean="0"/>
              <a:t> per team</a:t>
            </a:r>
          </a:p>
          <a:p>
            <a:r>
              <a:rPr lang="it-IT" dirty="0" smtClean="0"/>
              <a:t>Code promotion</a:t>
            </a:r>
          </a:p>
          <a:p>
            <a:r>
              <a:rPr lang="it-IT" dirty="0" smtClean="0"/>
              <a:t>…</a:t>
            </a:r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Strategie</a:t>
            </a:r>
            <a:r>
              <a:rPr lang="en-US" dirty="0" smtClean="0"/>
              <a:t> di branching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650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per release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6" name="TextBox 78"/>
          <p:cNvSpPr txBox="1"/>
          <p:nvPr/>
        </p:nvSpPr>
        <p:spPr>
          <a:xfrm>
            <a:off x="1895646" y="3190670"/>
            <a:ext cx="5273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b="1" dirty="0" smtClean="0">
                <a:solidFill>
                  <a:srgbClr val="9B4F96"/>
                </a:solidFill>
                <a:latin typeface="Segoe UI Light" pitchFamily="34" charset="0"/>
              </a:rPr>
              <a:t>main</a:t>
            </a:r>
          </a:p>
        </p:txBody>
      </p:sp>
      <p:cxnSp>
        <p:nvCxnSpPr>
          <p:cNvPr id="7" name="Straight Arrow Connector 6"/>
          <p:cNvCxnSpPr>
            <a:stCxn id="9" idx="6"/>
          </p:cNvCxnSpPr>
          <p:nvPr/>
        </p:nvCxnSpPr>
        <p:spPr>
          <a:xfrm flipV="1">
            <a:off x="2348481" y="3584485"/>
            <a:ext cx="7940204" cy="62833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1896996" y="3521262"/>
            <a:ext cx="451485" cy="243831"/>
            <a:chOff x="1328737" y="3152803"/>
            <a:chExt cx="451485" cy="299862"/>
          </a:xfrm>
        </p:grpSpPr>
        <p:grpSp>
          <p:nvGrpSpPr>
            <p:cNvPr id="57" name="Group 56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59" name="Rectangle 58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61" name="Elbow Connector 60"/>
              <p:cNvCxnSpPr>
                <a:stCxn id="60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58" name="Flowchart: Connector 57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9" name="Flowchart: Connector 8"/>
          <p:cNvSpPr>
            <a:spLocks noChangeAspect="1"/>
          </p:cNvSpPr>
          <p:nvPr/>
        </p:nvSpPr>
        <p:spPr bwMode="auto">
          <a:xfrm>
            <a:off x="2287425" y="3617450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Flowchart: Connector 9"/>
          <p:cNvSpPr>
            <a:spLocks noChangeAspect="1"/>
          </p:cNvSpPr>
          <p:nvPr/>
        </p:nvSpPr>
        <p:spPr bwMode="auto">
          <a:xfrm>
            <a:off x="3896989" y="3541784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11" name="TextBox 124"/>
          <p:cNvSpPr txBox="1"/>
          <p:nvPr/>
        </p:nvSpPr>
        <p:spPr>
          <a:xfrm>
            <a:off x="7791674" y="4934270"/>
            <a:ext cx="106728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release v2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791674" y="4615959"/>
            <a:ext cx="451485" cy="243831"/>
            <a:chOff x="1328737" y="3152803"/>
            <a:chExt cx="451485" cy="299862"/>
          </a:xfrm>
        </p:grpSpPr>
        <p:grpSp>
          <p:nvGrpSpPr>
            <p:cNvPr id="52" name="Group 51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56" name="Elbow Connector 55"/>
              <p:cNvCxnSpPr>
                <a:stCxn id="55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53" name="Flowchart: Connector 52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3" name="Straight Arrow Connector 12"/>
          <p:cNvCxnSpPr>
            <a:stCxn id="14" idx="6"/>
          </p:cNvCxnSpPr>
          <p:nvPr/>
        </p:nvCxnSpPr>
        <p:spPr>
          <a:xfrm>
            <a:off x="8250828" y="4751541"/>
            <a:ext cx="1260878" cy="1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Flowchart: Connector 13"/>
          <p:cNvSpPr>
            <a:spLocks noChangeAspect="1"/>
          </p:cNvSpPr>
          <p:nvPr/>
        </p:nvSpPr>
        <p:spPr bwMode="auto">
          <a:xfrm>
            <a:off x="8189772" y="4721673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15" name="Straight Arrow Connector 14"/>
          <p:cNvCxnSpPr>
            <a:stCxn id="32" idx="4"/>
          </p:cNvCxnSpPr>
          <p:nvPr/>
        </p:nvCxnSpPr>
        <p:spPr>
          <a:xfrm>
            <a:off x="7239638" y="3744929"/>
            <a:ext cx="553999" cy="870944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TextBox 139"/>
          <p:cNvSpPr txBox="1"/>
          <p:nvPr/>
        </p:nvSpPr>
        <p:spPr>
          <a:xfrm>
            <a:off x="2648792" y="2123952"/>
            <a:ext cx="39113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dev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607655" y="2431815"/>
            <a:ext cx="451485" cy="243831"/>
            <a:chOff x="1328737" y="3152803"/>
            <a:chExt cx="451485" cy="299862"/>
          </a:xfrm>
        </p:grpSpPr>
        <p:grpSp>
          <p:nvGrpSpPr>
            <p:cNvPr id="47" name="Group 46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51" name="Elbow Connector 50"/>
              <p:cNvCxnSpPr>
                <a:stCxn id="50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8" name="Flowchart: Connector 47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8" name="Straight Arrow Connector 17"/>
          <p:cNvCxnSpPr>
            <a:stCxn id="19" idx="6"/>
          </p:cNvCxnSpPr>
          <p:nvPr/>
        </p:nvCxnSpPr>
        <p:spPr>
          <a:xfrm flipV="1">
            <a:off x="3066809" y="2542553"/>
            <a:ext cx="7229544" cy="24844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Flowchart: Connector 18"/>
          <p:cNvSpPr>
            <a:spLocks noChangeAspect="1"/>
          </p:cNvSpPr>
          <p:nvPr/>
        </p:nvSpPr>
        <p:spPr bwMode="auto">
          <a:xfrm>
            <a:off x="3005753" y="2537529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" name="Flowchart: Connector 19"/>
          <p:cNvSpPr>
            <a:spLocks noChangeAspect="1"/>
          </p:cNvSpPr>
          <p:nvPr/>
        </p:nvSpPr>
        <p:spPr bwMode="auto">
          <a:xfrm>
            <a:off x="3641993" y="2450726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sp>
        <p:nvSpPr>
          <p:cNvPr id="21" name="Flowchart: Connector 20"/>
          <p:cNvSpPr>
            <a:spLocks noChangeAspect="1"/>
          </p:cNvSpPr>
          <p:nvPr/>
        </p:nvSpPr>
        <p:spPr bwMode="auto">
          <a:xfrm>
            <a:off x="2493355" y="3517283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cxnSp>
        <p:nvCxnSpPr>
          <p:cNvPr id="22" name="Straight Arrow Connector 21"/>
          <p:cNvCxnSpPr>
            <a:stCxn id="21" idx="0"/>
            <a:endCxn id="50" idx="2"/>
          </p:cNvCxnSpPr>
          <p:nvPr/>
        </p:nvCxnSpPr>
        <p:spPr>
          <a:xfrm flipV="1">
            <a:off x="2607655" y="2675654"/>
            <a:ext cx="321470" cy="841629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4"/>
          </p:cNvCxnSpPr>
          <p:nvPr/>
        </p:nvCxnSpPr>
        <p:spPr>
          <a:xfrm>
            <a:off x="3756293" y="2674385"/>
            <a:ext cx="0" cy="969494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Connector 23"/>
          <p:cNvSpPr>
            <a:spLocks noChangeAspect="1"/>
          </p:cNvSpPr>
          <p:nvPr/>
        </p:nvSpPr>
        <p:spPr bwMode="auto">
          <a:xfrm>
            <a:off x="3413393" y="3517283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FI</a:t>
            </a:r>
          </a:p>
        </p:txBody>
      </p:sp>
      <p:cxnSp>
        <p:nvCxnSpPr>
          <p:cNvPr id="25" name="Straight Arrow Connector 24"/>
          <p:cNvCxnSpPr>
            <a:stCxn id="24" idx="0"/>
          </p:cNvCxnSpPr>
          <p:nvPr/>
        </p:nvCxnSpPr>
        <p:spPr>
          <a:xfrm flipV="1">
            <a:off x="3527693" y="2576842"/>
            <a:ext cx="0" cy="940441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Connector 25"/>
          <p:cNvSpPr>
            <a:spLocks noChangeAspect="1"/>
          </p:cNvSpPr>
          <p:nvPr/>
        </p:nvSpPr>
        <p:spPr bwMode="auto">
          <a:xfrm>
            <a:off x="6834102" y="2442180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cxnSp>
        <p:nvCxnSpPr>
          <p:cNvPr id="27" name="Straight Arrow Connector 26"/>
          <p:cNvCxnSpPr>
            <a:stCxn id="26" idx="4"/>
          </p:cNvCxnSpPr>
          <p:nvPr/>
        </p:nvCxnSpPr>
        <p:spPr>
          <a:xfrm>
            <a:off x="6948402" y="2665839"/>
            <a:ext cx="0" cy="950062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/>
          <p:cNvSpPr>
            <a:spLocks noChangeAspect="1"/>
          </p:cNvSpPr>
          <p:nvPr/>
        </p:nvSpPr>
        <p:spPr bwMode="auto">
          <a:xfrm>
            <a:off x="6563298" y="3508737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FI</a:t>
            </a: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V="1">
            <a:off x="6677598" y="2568296"/>
            <a:ext cx="0" cy="940441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1" idx="0"/>
          </p:cNvCxnSpPr>
          <p:nvPr/>
        </p:nvCxnSpPr>
        <p:spPr>
          <a:xfrm flipV="1">
            <a:off x="9761563" y="2554009"/>
            <a:ext cx="0" cy="987775"/>
          </a:xfrm>
          <a:prstGeom prst="straightConnector1">
            <a:avLst/>
          </a:prstGeom>
          <a:ln w="12700">
            <a:solidFill>
              <a:srgbClr val="0071BC"/>
            </a:solidFill>
            <a:prstDash val="sysDash"/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1" name="Flowchart: Connector 30"/>
          <p:cNvSpPr>
            <a:spLocks noChangeAspect="1"/>
          </p:cNvSpPr>
          <p:nvPr/>
        </p:nvSpPr>
        <p:spPr bwMode="auto">
          <a:xfrm>
            <a:off x="9647263" y="3541784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FI</a:t>
            </a:r>
          </a:p>
        </p:txBody>
      </p:sp>
      <p:sp>
        <p:nvSpPr>
          <p:cNvPr id="32" name="Flowchart: Connector 31"/>
          <p:cNvSpPr>
            <a:spLocks noChangeAspect="1"/>
          </p:cNvSpPr>
          <p:nvPr/>
        </p:nvSpPr>
        <p:spPr bwMode="auto">
          <a:xfrm>
            <a:off x="7125338" y="3521270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33" name="TextBox 183"/>
          <p:cNvSpPr txBox="1"/>
          <p:nvPr/>
        </p:nvSpPr>
        <p:spPr>
          <a:xfrm>
            <a:off x="4011289" y="4554225"/>
            <a:ext cx="40075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  <a:sym typeface="Webdings"/>
              </a:rPr>
              <a:t>[]</a:t>
            </a:r>
            <a:endParaRPr lang="en-CA" sz="2000" dirty="0" smtClean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8000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atin typeface="Segoe UI Light" pitchFamily="34" charset="0"/>
            </a:endParaRPr>
          </a:p>
        </p:txBody>
      </p:sp>
      <p:sp>
        <p:nvSpPr>
          <p:cNvPr id="34" name="TextBox 184"/>
          <p:cNvSpPr txBox="1"/>
          <p:nvPr/>
        </p:nvSpPr>
        <p:spPr>
          <a:xfrm>
            <a:off x="4572935" y="4916653"/>
            <a:ext cx="106728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release v1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72935" y="4598342"/>
            <a:ext cx="451485" cy="243831"/>
            <a:chOff x="1328737" y="3152803"/>
            <a:chExt cx="451485" cy="299862"/>
          </a:xfrm>
        </p:grpSpPr>
        <p:grpSp>
          <p:nvGrpSpPr>
            <p:cNvPr id="42" name="Group 41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46" name="Elbow Connector 45"/>
              <p:cNvCxnSpPr>
                <a:stCxn id="45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3" name="Flowchart: Connector 42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36" name="Straight Arrow Connector 35"/>
          <p:cNvCxnSpPr>
            <a:stCxn id="37" idx="6"/>
          </p:cNvCxnSpPr>
          <p:nvPr/>
        </p:nvCxnSpPr>
        <p:spPr>
          <a:xfrm>
            <a:off x="5032089" y="4733924"/>
            <a:ext cx="1260878" cy="1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Flowchart: Connector 36"/>
          <p:cNvSpPr>
            <a:spLocks noChangeAspect="1"/>
          </p:cNvSpPr>
          <p:nvPr/>
        </p:nvSpPr>
        <p:spPr bwMode="auto">
          <a:xfrm>
            <a:off x="4971033" y="4704056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38" name="Straight Arrow Connector 37"/>
          <p:cNvCxnSpPr>
            <a:stCxn id="10" idx="4"/>
          </p:cNvCxnSpPr>
          <p:nvPr/>
        </p:nvCxnSpPr>
        <p:spPr>
          <a:xfrm>
            <a:off x="4011289" y="3765443"/>
            <a:ext cx="563609" cy="832813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0"/>
          </p:cNvCxnSpPr>
          <p:nvPr/>
        </p:nvCxnSpPr>
        <p:spPr>
          <a:xfrm flipV="1">
            <a:off x="5388134" y="3643879"/>
            <a:ext cx="0" cy="960599"/>
          </a:xfrm>
          <a:prstGeom prst="straightConnector1">
            <a:avLst/>
          </a:prstGeom>
          <a:ln w="12700">
            <a:solidFill>
              <a:srgbClr val="0071BC"/>
            </a:solidFill>
            <a:prstDash val="sysDash"/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0" name="Flowchart: Connector 39"/>
          <p:cNvSpPr>
            <a:spLocks noChangeAspect="1"/>
          </p:cNvSpPr>
          <p:nvPr/>
        </p:nvSpPr>
        <p:spPr bwMode="auto">
          <a:xfrm>
            <a:off x="5273834" y="4604478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5492310" y="4191726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Emergency Hotfix</a:t>
            </a:r>
          </a:p>
        </p:txBody>
      </p:sp>
    </p:spTree>
    <p:extLst>
      <p:ext uri="{BB962C8B-B14F-4D97-AF65-F5344CB8AC3E}">
        <p14:creationId xmlns:p14="http://schemas.microsoft.com/office/powerpoint/2010/main" val="1557049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per feature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968491" y="2752087"/>
            <a:ext cx="0" cy="2159603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" idx="4"/>
          </p:cNvCxnSpPr>
          <p:nvPr/>
        </p:nvCxnSpPr>
        <p:spPr>
          <a:xfrm>
            <a:off x="8188893" y="2863916"/>
            <a:ext cx="0" cy="2159986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9" idx="0"/>
          </p:cNvCxnSpPr>
          <p:nvPr/>
        </p:nvCxnSpPr>
        <p:spPr>
          <a:xfrm flipV="1">
            <a:off x="6279219" y="3871592"/>
            <a:ext cx="0" cy="1040098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2" idx="4"/>
          </p:cNvCxnSpPr>
          <p:nvPr/>
        </p:nvCxnSpPr>
        <p:spPr>
          <a:xfrm>
            <a:off x="6480103" y="3983421"/>
            <a:ext cx="0" cy="1040481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TextBox 102"/>
          <p:cNvSpPr txBox="1"/>
          <p:nvPr/>
        </p:nvSpPr>
        <p:spPr>
          <a:xfrm>
            <a:off x="3951195" y="3403819"/>
            <a:ext cx="91339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f</a:t>
            </a:r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eature 1</a:t>
            </a:r>
          </a:p>
        </p:txBody>
      </p:sp>
      <p:cxnSp>
        <p:nvCxnSpPr>
          <p:cNvPr id="14" name="Straight Arrow Connector 13"/>
          <p:cNvCxnSpPr>
            <a:stCxn id="30" idx="0"/>
            <a:endCxn id="47" idx="2"/>
          </p:cNvCxnSpPr>
          <p:nvPr/>
        </p:nvCxnSpPr>
        <p:spPr>
          <a:xfrm flipH="1" flipV="1">
            <a:off x="4702960" y="3979848"/>
            <a:ext cx="6348" cy="931842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29"/>
          <p:cNvSpPr txBox="1"/>
          <p:nvPr/>
        </p:nvSpPr>
        <p:spPr>
          <a:xfrm>
            <a:off x="4496485" y="2300897"/>
            <a:ext cx="113140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feature …n</a:t>
            </a:r>
          </a:p>
        </p:txBody>
      </p:sp>
      <p:cxnSp>
        <p:nvCxnSpPr>
          <p:cNvPr id="16" name="Straight Arrow Connector 15"/>
          <p:cNvCxnSpPr>
            <a:stCxn id="30" idx="0"/>
            <a:endCxn id="42" idx="2"/>
          </p:cNvCxnSpPr>
          <p:nvPr/>
        </p:nvCxnSpPr>
        <p:spPr>
          <a:xfrm flipV="1">
            <a:off x="4709308" y="2863520"/>
            <a:ext cx="620910" cy="2048170"/>
          </a:xfrm>
          <a:prstGeom prst="straightConnector1">
            <a:avLst/>
          </a:prstGeom>
          <a:ln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4381490" y="3736009"/>
            <a:ext cx="451485" cy="243831"/>
            <a:chOff x="1328737" y="3152803"/>
            <a:chExt cx="451485" cy="299862"/>
          </a:xfrm>
        </p:grpSpPr>
        <p:grpSp>
          <p:nvGrpSpPr>
            <p:cNvPr id="44" name="Group 43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48" name="Elbow Connector 47"/>
              <p:cNvCxnSpPr>
                <a:stCxn id="47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5" name="Flowchart: Connector 44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008748" y="2619681"/>
            <a:ext cx="451485" cy="243831"/>
            <a:chOff x="1328737" y="3152803"/>
            <a:chExt cx="451485" cy="299862"/>
          </a:xfrm>
        </p:grpSpPr>
        <p:grpSp>
          <p:nvGrpSpPr>
            <p:cNvPr id="39" name="Group 38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43" name="Elbow Connector 42"/>
              <p:cNvCxnSpPr>
                <a:stCxn id="42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0" name="Flowchart: Connector 39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9" name="Straight Arrow Connector 18"/>
          <p:cNvCxnSpPr>
            <a:stCxn id="24" idx="6"/>
          </p:cNvCxnSpPr>
          <p:nvPr/>
        </p:nvCxnSpPr>
        <p:spPr>
          <a:xfrm>
            <a:off x="5467901" y="2752086"/>
            <a:ext cx="3192977" cy="6673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3" idx="6"/>
            <a:endCxn id="33" idx="1"/>
          </p:cNvCxnSpPr>
          <p:nvPr/>
        </p:nvCxnSpPr>
        <p:spPr>
          <a:xfrm flipV="1">
            <a:off x="4840644" y="3867788"/>
            <a:ext cx="2047926" cy="3803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Flowchart: Connector 20"/>
          <p:cNvSpPr>
            <a:spLocks noChangeAspect="1"/>
          </p:cNvSpPr>
          <p:nvPr/>
        </p:nvSpPr>
        <p:spPr bwMode="auto">
          <a:xfrm>
            <a:off x="8074593" y="2640257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sp>
        <p:nvSpPr>
          <p:cNvPr id="22" name="Flowchart: Connector 21"/>
          <p:cNvSpPr>
            <a:spLocks noChangeAspect="1"/>
          </p:cNvSpPr>
          <p:nvPr/>
        </p:nvSpPr>
        <p:spPr bwMode="auto">
          <a:xfrm>
            <a:off x="6365803" y="3759762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sp>
        <p:nvSpPr>
          <p:cNvPr id="23" name="Flowchart: Connector 22"/>
          <p:cNvSpPr>
            <a:spLocks noChangeAspect="1"/>
          </p:cNvSpPr>
          <p:nvPr/>
        </p:nvSpPr>
        <p:spPr bwMode="auto">
          <a:xfrm>
            <a:off x="4779588" y="3841723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4" name="Flowchart: Connector 23"/>
          <p:cNvSpPr>
            <a:spLocks noChangeAspect="1"/>
          </p:cNvSpPr>
          <p:nvPr/>
        </p:nvSpPr>
        <p:spPr bwMode="auto">
          <a:xfrm>
            <a:off x="5406845" y="2722218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5" name="TextBox 1042"/>
          <p:cNvSpPr txBox="1"/>
          <p:nvPr/>
        </p:nvSpPr>
        <p:spPr>
          <a:xfrm>
            <a:off x="3310720" y="4566871"/>
            <a:ext cx="5273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b="1" dirty="0" smtClean="0">
                <a:solidFill>
                  <a:srgbClr val="9B4F96"/>
                </a:solidFill>
                <a:latin typeface="Segoe UI Light" pitchFamily="34" charset="0"/>
              </a:rPr>
              <a:t>main</a:t>
            </a:r>
          </a:p>
        </p:txBody>
      </p:sp>
      <p:cxnSp>
        <p:nvCxnSpPr>
          <p:cNvPr id="26" name="Straight Arrow Connector 25"/>
          <p:cNvCxnSpPr>
            <a:stCxn id="31" idx="6"/>
          </p:cNvCxnSpPr>
          <p:nvPr/>
        </p:nvCxnSpPr>
        <p:spPr>
          <a:xfrm>
            <a:off x="3763555" y="5023519"/>
            <a:ext cx="5117724" cy="383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312070" y="4897463"/>
            <a:ext cx="451485" cy="243831"/>
            <a:chOff x="1328737" y="3152803"/>
            <a:chExt cx="451485" cy="299862"/>
          </a:xfrm>
        </p:grpSpPr>
        <p:grpSp>
          <p:nvGrpSpPr>
            <p:cNvPr id="34" name="Group 33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38" name="Elbow Connector 37"/>
              <p:cNvCxnSpPr>
                <a:stCxn id="37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35" name="Flowchart: Connector 34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8" name="Flowchart: Connector 27"/>
          <p:cNvSpPr>
            <a:spLocks noChangeAspect="1"/>
          </p:cNvSpPr>
          <p:nvPr/>
        </p:nvSpPr>
        <p:spPr bwMode="auto">
          <a:xfrm>
            <a:off x="7845726" y="4911690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FI</a:t>
            </a:r>
          </a:p>
        </p:txBody>
      </p:sp>
      <p:sp>
        <p:nvSpPr>
          <p:cNvPr id="29" name="Flowchart: Connector 28"/>
          <p:cNvSpPr>
            <a:spLocks noChangeAspect="1"/>
          </p:cNvSpPr>
          <p:nvPr/>
        </p:nvSpPr>
        <p:spPr bwMode="auto">
          <a:xfrm>
            <a:off x="6164919" y="4911690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FI</a:t>
            </a:r>
          </a:p>
        </p:txBody>
      </p:sp>
      <p:sp>
        <p:nvSpPr>
          <p:cNvPr id="30" name="Flowchart: Connector 29"/>
          <p:cNvSpPr>
            <a:spLocks noChangeAspect="1"/>
          </p:cNvSpPr>
          <p:nvPr/>
        </p:nvSpPr>
        <p:spPr bwMode="auto">
          <a:xfrm>
            <a:off x="4595008" y="4911690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31" name="Flowchart: Connector 30"/>
          <p:cNvSpPr>
            <a:spLocks noChangeAspect="1"/>
          </p:cNvSpPr>
          <p:nvPr/>
        </p:nvSpPr>
        <p:spPr bwMode="auto">
          <a:xfrm>
            <a:off x="3702499" y="4993651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2" name="TextBox 113"/>
          <p:cNvSpPr txBox="1"/>
          <p:nvPr/>
        </p:nvSpPr>
        <p:spPr>
          <a:xfrm>
            <a:off x="8717773" y="2589434"/>
            <a:ext cx="16350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  <a:sym typeface="Wingdings"/>
              </a:rPr>
              <a:t></a:t>
            </a:r>
            <a:endParaRPr lang="en-CA" sz="2000" dirty="0" smtClean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8000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atin typeface="Segoe UI Light" pitchFamily="34" charset="0"/>
            </a:endParaRPr>
          </a:p>
        </p:txBody>
      </p:sp>
      <p:sp>
        <p:nvSpPr>
          <p:cNvPr id="33" name="TextBox 115"/>
          <p:cNvSpPr txBox="1"/>
          <p:nvPr/>
        </p:nvSpPr>
        <p:spPr>
          <a:xfrm>
            <a:off x="6888570" y="3713899"/>
            <a:ext cx="16350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  <a:sym typeface="Wingdings"/>
              </a:rPr>
              <a:t></a:t>
            </a:r>
            <a:endParaRPr lang="en-CA" sz="2000" dirty="0" smtClean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8000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56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promotion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5" name="TextBox 74"/>
          <p:cNvSpPr txBox="1"/>
          <p:nvPr/>
        </p:nvSpPr>
        <p:spPr>
          <a:xfrm>
            <a:off x="2549422" y="2649653"/>
            <a:ext cx="5273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b="1" dirty="0" smtClean="0">
                <a:solidFill>
                  <a:srgbClr val="9B4F96"/>
                </a:solidFill>
                <a:latin typeface="Segoe UI Light" pitchFamily="34" charset="0"/>
              </a:rPr>
              <a:t>main</a:t>
            </a:r>
          </a:p>
        </p:txBody>
      </p:sp>
      <p:cxnSp>
        <p:nvCxnSpPr>
          <p:cNvPr id="6" name="Straight Arrow Connector 5"/>
          <p:cNvCxnSpPr>
            <a:stCxn id="8" idx="6"/>
          </p:cNvCxnSpPr>
          <p:nvPr/>
        </p:nvCxnSpPr>
        <p:spPr>
          <a:xfrm>
            <a:off x="3002257" y="3106301"/>
            <a:ext cx="6640321" cy="29868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550772" y="2980245"/>
            <a:ext cx="451485" cy="243831"/>
            <a:chOff x="1328737" y="3152803"/>
            <a:chExt cx="451485" cy="299862"/>
          </a:xfrm>
        </p:grpSpPr>
        <p:grpSp>
          <p:nvGrpSpPr>
            <p:cNvPr id="38" name="Group 37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42" name="Elbow Connector 41"/>
              <p:cNvCxnSpPr>
                <a:stCxn id="41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39" name="Flowchart: Connector 38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8" name="Flowchart: Connector 7"/>
          <p:cNvSpPr>
            <a:spLocks noChangeAspect="1"/>
          </p:cNvSpPr>
          <p:nvPr/>
        </p:nvSpPr>
        <p:spPr bwMode="auto">
          <a:xfrm>
            <a:off x="2941201" y="3076433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extBox 85"/>
          <p:cNvSpPr txBox="1"/>
          <p:nvPr/>
        </p:nvSpPr>
        <p:spPr>
          <a:xfrm>
            <a:off x="4557829" y="3703716"/>
            <a:ext cx="3831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test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516692" y="4011579"/>
            <a:ext cx="451485" cy="243831"/>
            <a:chOff x="1328737" y="3152803"/>
            <a:chExt cx="451485" cy="299862"/>
          </a:xfrm>
        </p:grpSpPr>
        <p:grpSp>
          <p:nvGrpSpPr>
            <p:cNvPr id="33" name="Group 32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37" name="Elbow Connector 36"/>
              <p:cNvCxnSpPr>
                <a:stCxn id="36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34" name="Flowchart: Connector 33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1" name="Straight Arrow Connector 10"/>
          <p:cNvCxnSpPr>
            <a:stCxn id="12" idx="6"/>
          </p:cNvCxnSpPr>
          <p:nvPr/>
        </p:nvCxnSpPr>
        <p:spPr>
          <a:xfrm>
            <a:off x="4975846" y="4147161"/>
            <a:ext cx="4666732" cy="9445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Flowchart: Connector 11"/>
          <p:cNvSpPr>
            <a:spLocks noChangeAspect="1"/>
          </p:cNvSpPr>
          <p:nvPr/>
        </p:nvSpPr>
        <p:spPr bwMode="auto">
          <a:xfrm>
            <a:off x="4914790" y="4117293"/>
            <a:ext cx="61056" cy="59736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CA" sz="900" spc="-50" dirty="0" smtClean="0">
              <a:solidFill>
                <a:schemeClr val="tx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Flowchart: Connector 12"/>
          <p:cNvSpPr>
            <a:spLocks noChangeAspect="1"/>
          </p:cNvSpPr>
          <p:nvPr/>
        </p:nvSpPr>
        <p:spPr bwMode="auto">
          <a:xfrm>
            <a:off x="3973182" y="3000767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cxnSp>
        <p:nvCxnSpPr>
          <p:cNvPr id="14" name="Straight Arrow Connector 13"/>
          <p:cNvCxnSpPr>
            <a:stCxn id="13" idx="4"/>
          </p:cNvCxnSpPr>
          <p:nvPr/>
        </p:nvCxnSpPr>
        <p:spPr>
          <a:xfrm>
            <a:off x="4087482" y="3224426"/>
            <a:ext cx="429210" cy="787067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19"/>
          <p:cNvSpPr txBox="1"/>
          <p:nvPr/>
        </p:nvSpPr>
        <p:spPr>
          <a:xfrm>
            <a:off x="7202975" y="4770514"/>
            <a:ext cx="74828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8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0"/>
                </a:gradFill>
                <a:latin typeface="Segoe UI Light" pitchFamily="34" charset="0"/>
              </a:rPr>
              <a:t>release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161838" y="5078377"/>
            <a:ext cx="451485" cy="243831"/>
            <a:chOff x="1328737" y="3152803"/>
            <a:chExt cx="451485" cy="299862"/>
          </a:xfrm>
        </p:grpSpPr>
        <p:grpSp>
          <p:nvGrpSpPr>
            <p:cNvPr id="28" name="Group 27"/>
            <p:cNvGrpSpPr/>
            <p:nvPr/>
          </p:nvGrpSpPr>
          <p:grpSpPr>
            <a:xfrm>
              <a:off x="1328737" y="3152803"/>
              <a:ext cx="428625" cy="299862"/>
              <a:chOff x="1343025" y="1209675"/>
              <a:chExt cx="952500" cy="642937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1343025" y="1209675"/>
                <a:ext cx="952500" cy="333375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1819275" y="1685925"/>
                <a:ext cx="476250" cy="166687"/>
              </a:xfrm>
              <a:prstGeom prst="rect">
                <a:avLst/>
              </a:prstGeom>
              <a:ln>
                <a:solidFill>
                  <a:srgbClr val="0071BC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CA" spc="-50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cxnSp>
            <p:nvCxnSpPr>
              <p:cNvPr id="32" name="Elbow Connector 31"/>
              <p:cNvCxnSpPr>
                <a:stCxn id="31" idx="1"/>
              </p:cNvCxnSpPr>
              <p:nvPr/>
            </p:nvCxnSpPr>
            <p:spPr>
              <a:xfrm rot="10800000">
                <a:off x="1538289" y="1543051"/>
                <a:ext cx="280987" cy="226219"/>
              </a:xfrm>
              <a:prstGeom prst="bentConnector3">
                <a:avLst>
                  <a:gd name="adj1" fmla="val 104238"/>
                </a:avLst>
              </a:prstGeom>
              <a:ln>
                <a:solidFill>
                  <a:srgbClr val="0071B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29" name="Flowchart: Connector 28"/>
            <p:cNvSpPr/>
            <p:nvPr/>
          </p:nvSpPr>
          <p:spPr bwMode="auto">
            <a:xfrm>
              <a:off x="1734503" y="3285426"/>
              <a:ext cx="45719" cy="45719"/>
            </a:xfrm>
            <a:prstGeom prst="flowChartConnector">
              <a:avLst/>
            </a:prstGeom>
            <a:ln>
              <a:solidFill>
                <a:srgbClr val="0071BC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45720" bIns="9144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CA" sz="1200" spc="-5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7" name="Straight Arrow Connector 16"/>
          <p:cNvCxnSpPr>
            <a:stCxn id="29" idx="6"/>
          </p:cNvCxnSpPr>
          <p:nvPr/>
        </p:nvCxnSpPr>
        <p:spPr>
          <a:xfrm>
            <a:off x="7613323" y="5204816"/>
            <a:ext cx="1520401" cy="0"/>
          </a:xfrm>
          <a:prstGeom prst="straightConnector1">
            <a:avLst/>
          </a:prstGeom>
          <a:ln w="25400">
            <a:solidFill>
              <a:srgbClr val="0071BC"/>
            </a:solidFill>
            <a:tailEnd type="triangle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Flowchart: Connector 17"/>
          <p:cNvSpPr>
            <a:spLocks noChangeAspect="1"/>
          </p:cNvSpPr>
          <p:nvPr/>
        </p:nvSpPr>
        <p:spPr bwMode="auto">
          <a:xfrm>
            <a:off x="6555429" y="4030669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B</a:t>
            </a:r>
          </a:p>
        </p:txBody>
      </p:sp>
      <p:cxnSp>
        <p:nvCxnSpPr>
          <p:cNvPr id="19" name="Straight Arrow Connector 18"/>
          <p:cNvCxnSpPr>
            <a:stCxn id="18" idx="4"/>
          </p:cNvCxnSpPr>
          <p:nvPr/>
        </p:nvCxnSpPr>
        <p:spPr>
          <a:xfrm>
            <a:off x="6669729" y="4254328"/>
            <a:ext cx="494072" cy="823963"/>
          </a:xfrm>
          <a:prstGeom prst="straightConnector1">
            <a:avLst/>
          </a:prstGeom>
          <a:ln w="12700">
            <a:solidFill>
              <a:srgbClr val="0071BC"/>
            </a:solidFill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1" idx="0"/>
          </p:cNvCxnSpPr>
          <p:nvPr/>
        </p:nvCxnSpPr>
        <p:spPr>
          <a:xfrm flipV="1">
            <a:off x="6963001" y="3109993"/>
            <a:ext cx="0" cy="922145"/>
          </a:xfrm>
          <a:prstGeom prst="straightConnector1">
            <a:avLst/>
          </a:prstGeom>
          <a:ln w="12700">
            <a:solidFill>
              <a:srgbClr val="0071BC"/>
            </a:solidFill>
            <a:prstDash val="sysDash"/>
            <a:tailEnd type="triangle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Flowchart: Connector 20"/>
          <p:cNvSpPr>
            <a:spLocks noChangeAspect="1"/>
          </p:cNvSpPr>
          <p:nvPr/>
        </p:nvSpPr>
        <p:spPr bwMode="auto">
          <a:xfrm>
            <a:off x="6848701" y="4032138"/>
            <a:ext cx="228600" cy="223659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71BC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rPr>
              <a:t>RI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4437832" y="4419382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V1.1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7122771" y="5417041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V1.1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2900936" y="2140393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V1.0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3801453" y="2140393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V1.1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5238489" y="2140393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V1.2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7358600" y="2139265"/>
            <a:ext cx="800657" cy="368494"/>
          </a:xfrm>
          <a:prstGeom prst="round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CA" sz="1000" spc="-50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V1.3</a:t>
            </a:r>
          </a:p>
        </p:txBody>
      </p:sp>
    </p:spTree>
    <p:extLst>
      <p:ext uri="{BB962C8B-B14F-4D97-AF65-F5344CB8AC3E}">
        <p14:creationId xmlns:p14="http://schemas.microsoft.com/office/powerpoint/2010/main" val="1131030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Gestione del codice sorgente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Code </a:t>
            </a:r>
            <a:r>
              <a:rPr lang="it-IT" dirty="0" err="1" smtClean="0"/>
              <a:t>review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30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Richiesta</a:t>
            </a:r>
            <a:endParaRPr lang="it-IT" dirty="0"/>
          </a:p>
          <a:p>
            <a:pPr lvl="1"/>
            <a:r>
              <a:rPr lang="it-IT" dirty="0"/>
              <a:t>Lo sviluppatore richiede una </a:t>
            </a:r>
            <a:r>
              <a:rPr lang="it-IT" b="1" dirty="0"/>
              <a:t>revisione</a:t>
            </a:r>
            <a:r>
              <a:rPr lang="it-IT" dirty="0"/>
              <a:t> dell’implementazione</a:t>
            </a:r>
          </a:p>
          <a:p>
            <a:pPr lvl="1"/>
            <a:r>
              <a:rPr lang="it-IT" dirty="0"/>
              <a:t>La modifica viene messa in stato «sospeso» </a:t>
            </a:r>
            <a:r>
              <a:rPr lang="it-IT" i="1" dirty="0"/>
              <a:t>(</a:t>
            </a:r>
            <a:r>
              <a:rPr lang="it-IT" i="1" dirty="0" err="1"/>
              <a:t>shelve</a:t>
            </a:r>
            <a:r>
              <a:rPr lang="it-IT" i="1" dirty="0"/>
              <a:t>)</a:t>
            </a:r>
          </a:p>
          <a:p>
            <a:pPr lvl="1"/>
            <a:r>
              <a:rPr lang="it-IT" dirty="0"/>
              <a:t>Può </a:t>
            </a:r>
            <a:r>
              <a:rPr lang="it-IT" b="1" dirty="0"/>
              <a:t>continuare</a:t>
            </a:r>
            <a:r>
              <a:rPr lang="it-IT" dirty="0"/>
              <a:t> con altri sviluppi</a:t>
            </a:r>
          </a:p>
          <a:p>
            <a:r>
              <a:rPr lang="it-IT" dirty="0"/>
              <a:t>Risposta</a:t>
            </a:r>
          </a:p>
          <a:p>
            <a:pPr lvl="1"/>
            <a:r>
              <a:rPr lang="it-IT" dirty="0"/>
              <a:t>Il revisore designato vede ed accetta/rifiuta la </a:t>
            </a:r>
            <a:r>
              <a:rPr lang="it-IT" b="1" dirty="0"/>
              <a:t>richiesta</a:t>
            </a:r>
            <a:r>
              <a:rPr lang="it-IT" dirty="0"/>
              <a:t> in sospeso</a:t>
            </a:r>
          </a:p>
          <a:p>
            <a:pPr lvl="1"/>
            <a:r>
              <a:rPr lang="it-IT" dirty="0"/>
              <a:t>Vede i file modificati e le modifiche effettuate</a:t>
            </a:r>
          </a:p>
          <a:p>
            <a:pPr lvl="1"/>
            <a:r>
              <a:rPr lang="it-IT" b="1" dirty="0"/>
              <a:t>Commenta</a:t>
            </a:r>
            <a:r>
              <a:rPr lang="it-IT" dirty="0"/>
              <a:t> la modifica o singole parti</a:t>
            </a:r>
          </a:p>
          <a:p>
            <a:r>
              <a:rPr lang="it-IT" dirty="0"/>
              <a:t>Azioni</a:t>
            </a:r>
          </a:p>
          <a:p>
            <a:pPr lvl="1"/>
            <a:r>
              <a:rPr lang="it-IT" dirty="0"/>
              <a:t>Lo sviluppatore vede il feedback e </a:t>
            </a:r>
            <a:r>
              <a:rPr lang="it-IT" b="1" dirty="0"/>
              <a:t>procede</a:t>
            </a:r>
            <a:r>
              <a:rPr lang="it-IT" dirty="0"/>
              <a:t> di conseguenza </a:t>
            </a:r>
            <a:r>
              <a:rPr lang="it-IT" i="1" dirty="0"/>
              <a:t>(</a:t>
            </a:r>
            <a:r>
              <a:rPr lang="it-IT" i="1" dirty="0" err="1"/>
              <a:t>unshelve</a:t>
            </a:r>
            <a:r>
              <a:rPr lang="it-IT" i="1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Revisione del codice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08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Gestione del codice sorgente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558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Microsoft websites:</a:t>
            </a:r>
          </a:p>
          <a:p>
            <a:pPr lvl="1"/>
            <a:r>
              <a:rPr lang="en-US" dirty="0"/>
              <a:t>http://www.visualstudio.com/explore/app-lifecycle-management-vs</a:t>
            </a:r>
          </a:p>
          <a:p>
            <a:pPr lvl="1"/>
            <a:r>
              <a:rPr lang="en-US" dirty="0"/>
              <a:t>http://msdn.microsoft.com/vstudio/ff637362.aspx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Visual Studio ALM Rangers:</a:t>
            </a:r>
          </a:p>
          <a:p>
            <a:pPr lvl="1"/>
            <a:r>
              <a:rPr lang="en-US" dirty="0"/>
              <a:t>http://aka.ms/vsarsolutions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Blog</a:t>
            </a:r>
          </a:p>
          <a:p>
            <a:pPr lvl="1"/>
            <a:r>
              <a:rPr lang="en-US" dirty="0" smtClean="0"/>
              <a:t>http://blog.dbtek.it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GetLatestVersion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http://www.getlatestversion.it/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0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dirty="0" smtClean="0"/>
              <a:t>International Development Manager – Aruba.it</a:t>
            </a:r>
          </a:p>
          <a:p>
            <a:pPr lvl="1"/>
            <a:r>
              <a:rPr lang="en-US" dirty="0" smtClean="0"/>
              <a:t>Freelancer </a:t>
            </a:r>
            <a:r>
              <a:rPr lang="en-US" dirty="0" smtClean="0"/>
              <a:t>– </a:t>
            </a:r>
            <a:r>
              <a:rPr lang="en-US" dirty="0" err="1" smtClean="0"/>
              <a:t>DBTek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smtClean="0"/>
              <a:t>Speaker </a:t>
            </a:r>
            <a:r>
              <a:rPr lang="en-US" dirty="0"/>
              <a:t>a </a:t>
            </a:r>
            <a:r>
              <a:rPr lang="en-US" dirty="0" err="1"/>
              <a:t>eventi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i="1" dirty="0"/>
              <a:t>(Community Days, SMAU, Festival ICT</a:t>
            </a:r>
            <a:r>
              <a:rPr lang="en-US" i="1" dirty="0" smtClean="0"/>
              <a:t>…)</a:t>
            </a:r>
          </a:p>
          <a:p>
            <a:pPr lvl="1"/>
            <a:r>
              <a:rPr lang="en-US" dirty="0"/>
              <a:t>Trainer </a:t>
            </a:r>
            <a:r>
              <a:rPr lang="en-US" i="1" dirty="0" smtClean="0"/>
              <a:t>(</a:t>
            </a:r>
            <a:r>
              <a:rPr lang="en-US" i="1" dirty="0" err="1" smtClean="0"/>
              <a:t>corsi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 - bit.ly/MVAVSOIT)</a:t>
            </a:r>
            <a:endParaRPr lang="en-US" i="1" dirty="0" smtClean="0"/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 smtClean="0"/>
              <a:t>DotNetToscana</a:t>
            </a:r>
            <a:r>
              <a:rPr lang="en-US" dirty="0" smtClean="0"/>
              <a:t> e </a:t>
            </a:r>
            <a:r>
              <a:rPr lang="en-US" dirty="0" err="1" smtClean="0"/>
              <a:t>GetLatestVersion</a:t>
            </a:r>
            <a:endParaRPr lang="en-US" dirty="0" smtClean="0"/>
          </a:p>
          <a:p>
            <a:pPr lvl="1"/>
            <a:r>
              <a:rPr lang="it-IT" dirty="0"/>
              <a:t>2 articoli come Guest Post </a:t>
            </a:r>
            <a:r>
              <a:rPr lang="it-IT" dirty="0" smtClean="0"/>
              <a:t>MSDN</a:t>
            </a:r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Source &amp; Version Control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err="1" smtClean="0"/>
              <a:t>Branch</a:t>
            </a:r>
            <a:r>
              <a:rPr lang="it-IT" dirty="0" smtClean="0"/>
              <a:t> e Merge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Code </a:t>
            </a:r>
            <a:r>
              <a:rPr lang="it-IT" dirty="0" err="1" smtClean="0"/>
              <a:t>review</a:t>
            </a:r>
            <a:endParaRPr lang="it-IT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02/02/2015 – </a:t>
            </a:r>
            <a:r>
              <a:rPr lang="en-US" dirty="0" err="1" smtClean="0"/>
              <a:t>Introduzione</a:t>
            </a:r>
            <a:r>
              <a:rPr lang="en-US" dirty="0" smtClean="0"/>
              <a:t> a Visual Studio Online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02/03/2015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codice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sorgente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VSO</a:t>
            </a:r>
          </a:p>
          <a:p>
            <a:pPr>
              <a:lnSpc>
                <a:spcPct val="150000"/>
              </a:lnSpc>
            </a:pPr>
            <a:r>
              <a:rPr lang="en-US" dirty="0"/>
              <a:t>13/04/2015	 </a:t>
            </a:r>
            <a:r>
              <a:rPr lang="en-US" dirty="0" smtClean="0"/>
              <a:t>– Cloud </a:t>
            </a:r>
            <a:r>
              <a:rPr lang="en-US" dirty="0"/>
              <a:t>Load Testing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/>
              <a:t>04/05/2015	</a:t>
            </a:r>
            <a:r>
              <a:rPr lang="en-US" dirty="0" smtClean="0"/>
              <a:t> – Continuous </a:t>
            </a:r>
            <a:r>
              <a:rPr lang="en-US" dirty="0"/>
              <a:t>Integration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01/06/2015 –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/>
              <a:t>Visual Studio Online: Rest API &amp; Service Hooks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Gestione del codice sorgente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Source &amp; Version Control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390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Sistema </a:t>
            </a:r>
            <a:r>
              <a:rPr lang="it-IT" dirty="0"/>
              <a:t>di gestione e </a:t>
            </a:r>
            <a:r>
              <a:rPr lang="it-IT" b="1" dirty="0" err="1"/>
              <a:t>versionamento</a:t>
            </a:r>
            <a:r>
              <a:rPr lang="it-IT" dirty="0"/>
              <a:t> dei </a:t>
            </a:r>
            <a:r>
              <a:rPr lang="it-IT" dirty="0" smtClean="0"/>
              <a:t>sorgenti</a:t>
            </a:r>
          </a:p>
          <a:p>
            <a:endParaRPr lang="it-IT" dirty="0"/>
          </a:p>
          <a:p>
            <a:r>
              <a:rPr lang="it-IT" dirty="0" err="1"/>
              <a:t>Repository</a:t>
            </a:r>
            <a:r>
              <a:rPr lang="it-IT" dirty="0"/>
              <a:t> con TFVC o </a:t>
            </a:r>
            <a:r>
              <a:rPr lang="it-IT" dirty="0" err="1"/>
              <a:t>Git</a:t>
            </a:r>
            <a:r>
              <a:rPr lang="it-IT" dirty="0"/>
              <a:t> </a:t>
            </a:r>
            <a:r>
              <a:rPr lang="it-IT" i="1" dirty="0"/>
              <a:t>(nativo)</a:t>
            </a:r>
          </a:p>
          <a:p>
            <a:endParaRPr lang="it-IT" dirty="0"/>
          </a:p>
          <a:p>
            <a:r>
              <a:rPr lang="it-IT" dirty="0"/>
              <a:t>Gestione dei </a:t>
            </a:r>
            <a:r>
              <a:rPr lang="it-IT" b="1" dirty="0" err="1"/>
              <a:t>branch</a:t>
            </a:r>
            <a:r>
              <a:rPr lang="it-IT" dirty="0"/>
              <a:t> </a:t>
            </a:r>
            <a:r>
              <a:rPr lang="it-IT" i="1" dirty="0"/>
              <a:t>(anche grafica)</a:t>
            </a:r>
          </a:p>
          <a:p>
            <a:r>
              <a:rPr lang="it-IT" dirty="0"/>
              <a:t>Gestione dei </a:t>
            </a:r>
            <a:r>
              <a:rPr lang="it-IT" b="1" dirty="0"/>
              <a:t>merge</a:t>
            </a:r>
          </a:p>
          <a:p>
            <a:endParaRPr lang="it-IT" dirty="0"/>
          </a:p>
          <a:p>
            <a:r>
              <a:rPr lang="it-IT" b="1" dirty="0" smtClean="0"/>
              <a:t>Cronologia</a:t>
            </a:r>
            <a:r>
              <a:rPr lang="it-IT" dirty="0" smtClean="0"/>
              <a:t> delle </a:t>
            </a:r>
            <a:r>
              <a:rPr lang="it-IT" dirty="0"/>
              <a:t>modifiche (chi, </a:t>
            </a:r>
            <a:r>
              <a:rPr lang="it-IT" dirty="0" smtClean="0"/>
              <a:t>cosa, quando</a:t>
            </a:r>
            <a:r>
              <a:rPr lang="it-IT" dirty="0"/>
              <a:t>, </a:t>
            </a:r>
            <a:r>
              <a:rPr lang="it-IT" i="1" dirty="0" err="1"/>
              <a:t>perchè</a:t>
            </a:r>
            <a:r>
              <a:rPr lang="it-IT" dirty="0"/>
              <a:t>)</a:t>
            </a:r>
          </a:p>
          <a:p>
            <a:r>
              <a:rPr lang="it-IT" b="1" dirty="0"/>
              <a:t>Confronto</a:t>
            </a:r>
            <a:r>
              <a:rPr lang="it-IT" dirty="0"/>
              <a:t> tra versioni </a:t>
            </a:r>
            <a:r>
              <a:rPr lang="it-IT" dirty="0" smtClean="0"/>
              <a:t>diverse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&amp; Version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99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Tutti i sorgenti in un unico </a:t>
            </a:r>
            <a:r>
              <a:rPr lang="it-IT" b="1" dirty="0" smtClean="0"/>
              <a:t>posto, sempre disponibili</a:t>
            </a:r>
          </a:p>
          <a:p>
            <a:r>
              <a:rPr lang="it-IT" b="1" dirty="0" err="1" smtClean="0"/>
              <a:t>Undo</a:t>
            </a:r>
            <a:endParaRPr lang="it-IT" b="1" dirty="0" smtClean="0"/>
          </a:p>
          <a:p>
            <a:r>
              <a:rPr lang="it-IT" dirty="0" smtClean="0"/>
              <a:t>È possibile il mantenimento di </a:t>
            </a:r>
            <a:r>
              <a:rPr lang="it-IT" b="1" dirty="0" smtClean="0"/>
              <a:t>versioni</a:t>
            </a:r>
            <a:r>
              <a:rPr lang="it-IT" dirty="0" smtClean="0"/>
              <a:t> diverse:</a:t>
            </a:r>
          </a:p>
          <a:p>
            <a:pPr lvl="1"/>
            <a:r>
              <a:rPr lang="it-IT" dirty="0" smtClean="0"/>
              <a:t>Produzione, Test, Sviluppo, …</a:t>
            </a:r>
          </a:p>
          <a:p>
            <a:pPr lvl="1"/>
            <a:r>
              <a:rPr lang="it-IT" dirty="0" smtClean="0"/>
              <a:t>Differenti versioni applicative </a:t>
            </a:r>
            <a:r>
              <a:rPr lang="it-IT" i="1" dirty="0" smtClean="0"/>
              <a:t>(</a:t>
            </a:r>
            <a:r>
              <a:rPr lang="it-IT" i="1" dirty="0" err="1" smtClean="0"/>
              <a:t>app</a:t>
            </a:r>
            <a:r>
              <a:rPr lang="it-IT" i="1" dirty="0" smtClean="0"/>
              <a:t> v1, v2, v3, ..)</a:t>
            </a:r>
          </a:p>
          <a:p>
            <a:pPr lvl="1"/>
            <a:r>
              <a:rPr lang="it-IT" dirty="0" smtClean="0"/>
              <a:t>Differenti bundle </a:t>
            </a:r>
            <a:r>
              <a:rPr lang="it-IT" i="1" dirty="0" smtClean="0"/>
              <a:t>(</a:t>
            </a:r>
            <a:r>
              <a:rPr lang="it-IT" i="1" dirty="0" err="1" smtClean="0"/>
              <a:t>App</a:t>
            </a:r>
            <a:r>
              <a:rPr lang="it-IT" i="1" dirty="0" smtClean="0"/>
              <a:t> free, </a:t>
            </a:r>
            <a:r>
              <a:rPr lang="it-IT" i="1" dirty="0" err="1" smtClean="0"/>
              <a:t>App</a:t>
            </a:r>
            <a:r>
              <a:rPr lang="it-IT" i="1" dirty="0" smtClean="0"/>
              <a:t> standard, </a:t>
            </a:r>
            <a:r>
              <a:rPr lang="it-IT" i="1" dirty="0" err="1" smtClean="0"/>
              <a:t>App</a:t>
            </a:r>
            <a:r>
              <a:rPr lang="it-IT" i="1" dirty="0" smtClean="0"/>
              <a:t> Pro…)</a:t>
            </a:r>
          </a:p>
          <a:p>
            <a:pPr lvl="1"/>
            <a:r>
              <a:rPr lang="it-IT" i="1" dirty="0" smtClean="0"/>
              <a:t>E molti altri scenari</a:t>
            </a:r>
          </a:p>
          <a:p>
            <a:pPr lvl="1"/>
            <a:endParaRPr lang="it-IT" i="1" dirty="0"/>
          </a:p>
          <a:p>
            <a:r>
              <a:rPr lang="it-IT" dirty="0" smtClean="0"/>
              <a:t>Condivisione del codice (email, </a:t>
            </a:r>
            <a:r>
              <a:rPr lang="it-IT" dirty="0" err="1" smtClean="0"/>
              <a:t>usb</a:t>
            </a:r>
            <a:r>
              <a:rPr lang="it-IT" dirty="0" smtClean="0"/>
              <a:t>, share di rete… </a:t>
            </a:r>
            <a:r>
              <a:rPr lang="it-IT" b="1" dirty="0" smtClean="0"/>
              <a:t>sono il male</a:t>
            </a:r>
            <a:r>
              <a:rPr lang="it-IT" dirty="0" smtClean="0"/>
              <a:t>!)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Perchè</a:t>
            </a:r>
            <a:r>
              <a:rPr lang="en-US" dirty="0" smtClean="0"/>
              <a:t> è </a:t>
            </a:r>
            <a:r>
              <a:rPr lang="en-US" dirty="0" err="1" smtClean="0"/>
              <a:t>importante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37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TFVC</a:t>
            </a:r>
            <a:r>
              <a:rPr lang="it-IT" dirty="0"/>
              <a:t>: Check-out </a:t>
            </a:r>
            <a:r>
              <a:rPr lang="it-IT" i="1" dirty="0"/>
              <a:t>(anche esclusivo)</a:t>
            </a:r>
            <a:r>
              <a:rPr lang="it-IT" dirty="0"/>
              <a:t>, check-in e </a:t>
            </a:r>
            <a:r>
              <a:rPr lang="it-IT" dirty="0" err="1"/>
              <a:t>shelve</a:t>
            </a:r>
            <a:endParaRPr lang="it-IT" dirty="0"/>
          </a:p>
          <a:p>
            <a:r>
              <a:rPr lang="it-IT" dirty="0" err="1"/>
              <a:t>Git</a:t>
            </a:r>
            <a:r>
              <a:rPr lang="it-IT" dirty="0"/>
              <a:t>: Clone, </a:t>
            </a:r>
            <a:r>
              <a:rPr lang="it-IT" dirty="0" err="1" smtClean="0"/>
              <a:t>Commit</a:t>
            </a:r>
            <a:r>
              <a:rPr lang="it-IT" dirty="0" smtClean="0"/>
              <a:t>, </a:t>
            </a:r>
            <a:r>
              <a:rPr lang="it-IT" dirty="0" err="1" smtClean="0"/>
              <a:t>Push</a:t>
            </a:r>
            <a:r>
              <a:rPr lang="it-IT" dirty="0" smtClean="0"/>
              <a:t>, Pull…</a:t>
            </a:r>
            <a:endParaRPr lang="it-IT" dirty="0"/>
          </a:p>
          <a:p>
            <a:endParaRPr lang="it-IT" dirty="0"/>
          </a:p>
          <a:p>
            <a:r>
              <a:rPr lang="it-IT" b="1" dirty="0"/>
              <a:t>Revisione</a:t>
            </a:r>
            <a:r>
              <a:rPr lang="it-IT" dirty="0"/>
              <a:t> del codice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Cross </a:t>
            </a:r>
            <a:r>
              <a:rPr lang="it-IT" dirty="0" err="1"/>
              <a:t>platform</a:t>
            </a:r>
            <a:r>
              <a:rPr lang="it-IT" dirty="0"/>
              <a:t> (</a:t>
            </a:r>
            <a:r>
              <a:rPr lang="it-IT" i="1" dirty="0"/>
              <a:t>Team Explorer </a:t>
            </a:r>
            <a:r>
              <a:rPr lang="it-IT" i="1" dirty="0" err="1"/>
              <a:t>Everywhere</a:t>
            </a:r>
            <a:r>
              <a:rPr lang="it-IT" dirty="0"/>
              <a:t>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Caratteristiche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12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Gestione del codice sorgente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Branch</a:t>
            </a:r>
            <a:r>
              <a:rPr lang="it-IT" dirty="0" smtClean="0"/>
              <a:t> e Merge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240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525</Words>
  <Application>Microsoft Office PowerPoint</Application>
  <PresentationFormat>Widescreen</PresentationFormat>
  <Paragraphs>164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Calibri</vt:lpstr>
      <vt:lpstr>Century Gothic</vt:lpstr>
      <vt:lpstr>Palatino Linotype</vt:lpstr>
      <vt:lpstr>Segoe UI</vt:lpstr>
      <vt:lpstr>Segoe UI Light</vt:lpstr>
      <vt:lpstr>Webdings</vt:lpstr>
      <vt:lpstr>Wingdings</vt:lpstr>
      <vt:lpstr>Wingdings 2</vt:lpstr>
      <vt:lpstr>Presentation on brainstorming</vt:lpstr>
      <vt:lpstr>Gestione del codice  sorgente con VSO</vt:lpstr>
      <vt:lpstr>Chi sono</vt:lpstr>
      <vt:lpstr>Agenda</vt:lpstr>
      <vt:lpstr>Serie</vt:lpstr>
      <vt:lpstr>Source &amp; Version Control</vt:lpstr>
      <vt:lpstr>Source &amp; Version control</vt:lpstr>
      <vt:lpstr>Perchè è importante?</vt:lpstr>
      <vt:lpstr>Principali Caratteristiche</vt:lpstr>
      <vt:lpstr>Branch e Merge</vt:lpstr>
      <vt:lpstr>Branch &amp; Merge</vt:lpstr>
      <vt:lpstr>Strategie di branching</vt:lpstr>
      <vt:lpstr>Branch per release</vt:lpstr>
      <vt:lpstr>Branch per feature</vt:lpstr>
      <vt:lpstr>Code promotion</vt:lpstr>
      <vt:lpstr>Code review</vt:lpstr>
      <vt:lpstr>Revisione del codice</vt:lpstr>
      <vt:lpstr>Demo</vt:lpstr>
      <vt:lpstr>Riferimenti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2015-01-27T16:03:44Z</dcterms:created>
  <dcterms:modified xsi:type="dcterms:W3CDTF">2015-03-02T11:05:28Z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